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3" r:id="rId8"/>
    <p:sldId id="264" r:id="rId9"/>
    <p:sldId id="265" r:id="rId10"/>
    <p:sldId id="266" r:id="rId11"/>
    <p:sldId id="269" r:id="rId12"/>
    <p:sldId id="270" r:id="rId13"/>
    <p:sldId id="271" r:id="rId14"/>
    <p:sldId id="272"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01.11.2019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2786058"/>
            <a:ext cx="9072626" cy="1470025"/>
          </a:xfrm>
        </p:spPr>
        <p:txBody>
          <a:bodyPr>
            <a:normAutofit fontScale="90000"/>
          </a:bodyPr>
          <a:lstStyle/>
          <a:p>
            <a:pPr algn="ctr"/>
            <a:r>
              <a:rPr lang="tr-TR" dirty="0" smtClean="0">
                <a:solidFill>
                  <a:srgbClr val="7030A0"/>
                </a:solidFill>
                <a:latin typeface="Agency FB" pitchFamily="34" charset="0"/>
              </a:rPr>
              <a:t>Kemerburgaz Halis </a:t>
            </a:r>
            <a:r>
              <a:rPr lang="tr-TR" dirty="0" err="1" smtClean="0">
                <a:solidFill>
                  <a:srgbClr val="7030A0"/>
                </a:solidFill>
                <a:latin typeface="Agency FB" pitchFamily="34" charset="0"/>
              </a:rPr>
              <a:t>Kutmangil</a:t>
            </a:r>
            <a:r>
              <a:rPr lang="tr-TR" dirty="0" smtClean="0">
                <a:solidFill>
                  <a:srgbClr val="7030A0"/>
                </a:solidFill>
                <a:latin typeface="Agency FB" pitchFamily="34" charset="0"/>
              </a:rPr>
              <a:t> </a:t>
            </a:r>
            <a:br>
              <a:rPr lang="tr-TR" dirty="0" smtClean="0">
                <a:solidFill>
                  <a:srgbClr val="7030A0"/>
                </a:solidFill>
                <a:latin typeface="Agency FB" pitchFamily="34" charset="0"/>
              </a:rPr>
            </a:br>
            <a:r>
              <a:rPr lang="tr-TR" dirty="0" smtClean="0">
                <a:solidFill>
                  <a:srgbClr val="7030A0"/>
                </a:solidFill>
                <a:latin typeface="Agency FB" pitchFamily="34" charset="0"/>
              </a:rPr>
              <a:t>Mesleki ve Teknik  Anadolu Lisesi</a:t>
            </a:r>
            <a:endParaRPr lang="tr-TR" dirty="0">
              <a:solidFill>
                <a:srgbClr val="7030A0"/>
              </a:solidFill>
              <a:latin typeface="Agency FB" pitchFamily="34" charset="0"/>
            </a:endParaRPr>
          </a:p>
        </p:txBody>
      </p:sp>
      <p:sp>
        <p:nvSpPr>
          <p:cNvPr id="3" name="2 Alt Başlık"/>
          <p:cNvSpPr>
            <a:spLocks noGrp="1"/>
          </p:cNvSpPr>
          <p:nvPr>
            <p:ph type="subTitle" idx="1"/>
          </p:nvPr>
        </p:nvSpPr>
        <p:spPr>
          <a:xfrm>
            <a:off x="642910" y="4500570"/>
            <a:ext cx="7786742" cy="1752600"/>
          </a:xfrm>
        </p:spPr>
        <p:txBody>
          <a:bodyPr>
            <a:normAutofit lnSpcReduction="10000"/>
          </a:bodyPr>
          <a:lstStyle/>
          <a:p>
            <a:pPr algn="ctr"/>
            <a:r>
              <a:rPr lang="tr-TR" b="1" dirty="0" smtClean="0">
                <a:solidFill>
                  <a:schemeClr val="bg1">
                    <a:lumMod val="95000"/>
                    <a:lumOff val="5000"/>
                  </a:schemeClr>
                </a:solidFill>
              </a:rPr>
              <a:t>Değerli Velilerimiz</a:t>
            </a:r>
          </a:p>
          <a:p>
            <a:pPr algn="ctr"/>
            <a:r>
              <a:rPr lang="tr-TR" b="1" dirty="0" smtClean="0">
                <a:solidFill>
                  <a:schemeClr val="bg1">
                    <a:lumMod val="95000"/>
                    <a:lumOff val="5000"/>
                  </a:schemeClr>
                </a:solidFill>
              </a:rPr>
              <a:t> Okulumuza HOŞGELDİNİZ</a:t>
            </a:r>
          </a:p>
          <a:p>
            <a:pPr algn="ctr"/>
            <a:r>
              <a:rPr lang="tr-TR" b="1" dirty="0" smtClean="0">
                <a:solidFill>
                  <a:schemeClr val="bg1">
                    <a:lumMod val="95000"/>
                    <a:lumOff val="5000"/>
                  </a:schemeClr>
                </a:solidFill>
              </a:rPr>
              <a:t>Gelin okulumuzu ve okul kurallarını birlikte tanıyalım</a:t>
            </a:r>
            <a:r>
              <a:rPr lang="tr-TR" b="1" dirty="0" smtClean="0"/>
              <a:t>;</a:t>
            </a:r>
            <a:endParaRPr lang="tr-TR" dirty="0"/>
          </a:p>
        </p:txBody>
      </p:sp>
      <p:pic>
        <p:nvPicPr>
          <p:cNvPr id="1026" name="Picture 2" descr="C:\Users\LAB3\Desktop\okul Logo.jpg"/>
          <p:cNvPicPr>
            <a:picLocks noChangeAspect="1" noChangeArrowheads="1"/>
          </p:cNvPicPr>
          <p:nvPr/>
        </p:nvPicPr>
        <p:blipFill>
          <a:blip r:embed="rId2" cstate="print"/>
          <a:srcRect/>
          <a:stretch>
            <a:fillRect/>
          </a:stretch>
        </p:blipFill>
        <p:spPr bwMode="auto">
          <a:xfrm>
            <a:off x="3143240" y="0"/>
            <a:ext cx="2428892" cy="24288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867524"/>
          </a:xfrm>
        </p:spPr>
        <p:txBody>
          <a:bodyPr/>
          <a:lstStyle/>
          <a:p>
            <a:pPr algn="ctr"/>
            <a:r>
              <a:rPr lang="tr-TR" b="1" dirty="0" smtClean="0">
                <a:solidFill>
                  <a:srgbClr val="C00000"/>
                </a:solidFill>
                <a:latin typeface="Agency FB" pitchFamily="34" charset="0"/>
              </a:rPr>
              <a:t>DAVRANIŞLAR</a:t>
            </a:r>
            <a:endParaRPr lang="tr-TR" dirty="0"/>
          </a:p>
        </p:txBody>
      </p:sp>
      <p:sp>
        <p:nvSpPr>
          <p:cNvPr id="3" name="2 İçerik Yer Tutucusu"/>
          <p:cNvSpPr>
            <a:spLocks noGrp="1"/>
          </p:cNvSpPr>
          <p:nvPr>
            <p:ph idx="1"/>
          </p:nvPr>
        </p:nvSpPr>
        <p:spPr>
          <a:xfrm>
            <a:off x="457200" y="1285860"/>
            <a:ext cx="8229600" cy="5038740"/>
          </a:xfrm>
        </p:spPr>
        <p:txBody>
          <a:bodyPr>
            <a:normAutofit fontScale="85000" lnSpcReduction="10000"/>
          </a:bodyPr>
          <a:lstStyle/>
          <a:p>
            <a:r>
              <a:rPr lang="tr-TR" dirty="0" smtClean="0"/>
              <a:t>Öğrencilerimizin güvenlik, sağlık ve kişilik haklarına zarar gelmemesi için okulda bulundukları saatler  içinde cep telefonu kullanmalarına izin verilmez. Telefon etmek isteyen öğrenci müdür yardımcılarının izniyle okulun telefonlarını kullanabilir. </a:t>
            </a:r>
          </a:p>
          <a:p>
            <a:pPr>
              <a:buNone/>
            </a:pPr>
            <a:r>
              <a:rPr lang="tr-TR" dirty="0" smtClean="0"/>
              <a:t> </a:t>
            </a:r>
          </a:p>
          <a:p>
            <a:r>
              <a:rPr lang="tr-TR" dirty="0" smtClean="0"/>
              <a:t>Tekrarı halinde bu eşyalar ( cep telefonları) alınır ve DÖNEM SONUNDA iade edilir.  </a:t>
            </a:r>
          </a:p>
          <a:p>
            <a:endParaRPr lang="tr-TR" dirty="0" smtClean="0"/>
          </a:p>
          <a:p>
            <a:r>
              <a:rPr lang="tr-TR" dirty="0" smtClean="0"/>
              <a:t>Cep telefonlarının sınıf içinde kullanılması halinde yine </a:t>
            </a:r>
            <a:r>
              <a:rPr lang="tr-TR" b="1" dirty="0" smtClean="0"/>
              <a:t>Ortaöğretim Kurumları Yönetmeliğinin “</a:t>
            </a:r>
            <a:r>
              <a:rPr lang="tr-TR" b="1" u="sng" dirty="0" smtClean="0"/>
              <a:t>Disiplin</a:t>
            </a:r>
            <a:r>
              <a:rPr lang="tr-TR" dirty="0" smtClean="0"/>
              <a:t>” ile ilgili maddeleri doğrultusunda işlem yapılır. </a:t>
            </a:r>
          </a:p>
          <a:p>
            <a:pPr>
              <a:buNone/>
            </a:pPr>
            <a:endParaRPr lang="tr-TR" dirty="0" smtClean="0"/>
          </a:p>
          <a:p>
            <a:r>
              <a:rPr lang="tr-TR" dirty="0" smtClean="0"/>
              <a:t>Öğrencinin bulunduğu fiziki ortamı temiz tutması ve bu konuda arkadaşlarına örnek davranışlar sergilemesi beklenir .</a:t>
            </a:r>
          </a:p>
          <a:p>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285860"/>
            <a:ext cx="8229600" cy="1143000"/>
          </a:xfrm>
        </p:spPr>
        <p:txBody>
          <a:bodyPr>
            <a:normAutofit fontScale="90000"/>
          </a:bodyPr>
          <a:lstStyle/>
          <a:p>
            <a:pPr algn="ctr"/>
            <a:r>
              <a:rPr lang="tr-TR" b="1" u="sng" dirty="0" smtClean="0">
                <a:solidFill>
                  <a:srgbClr val="7030A0"/>
                </a:solidFill>
                <a:latin typeface="Colonna MT" pitchFamily="82" charset="0"/>
              </a:rPr>
              <a:t>OKUL REHBERLİK SERVİSİ</a:t>
            </a:r>
            <a:r>
              <a:rPr lang="tr-TR" dirty="0" smtClean="0"/>
              <a:t/>
            </a:r>
            <a:br>
              <a:rPr lang="tr-TR" dirty="0" smtClean="0"/>
            </a:br>
            <a:r>
              <a:rPr lang="tr-TR" b="1" u="sng" dirty="0" smtClean="0"/>
              <a:t> </a:t>
            </a:r>
            <a:r>
              <a:rPr lang="tr-TR" dirty="0" smtClean="0"/>
              <a:t/>
            </a:r>
            <a:br>
              <a:rPr lang="tr-TR" dirty="0" smtClean="0"/>
            </a:br>
            <a:endParaRPr lang="tr-TR" dirty="0"/>
          </a:p>
        </p:txBody>
      </p:sp>
      <p:sp>
        <p:nvSpPr>
          <p:cNvPr id="3" name="2 İçerik Yer Tutucusu"/>
          <p:cNvSpPr>
            <a:spLocks noGrp="1"/>
          </p:cNvSpPr>
          <p:nvPr>
            <p:ph idx="1"/>
          </p:nvPr>
        </p:nvSpPr>
        <p:spPr>
          <a:xfrm>
            <a:off x="457200" y="1214422"/>
            <a:ext cx="8229600" cy="5110178"/>
          </a:xfrm>
        </p:spPr>
        <p:txBody>
          <a:bodyPr>
            <a:normAutofit fontScale="85000" lnSpcReduction="10000"/>
          </a:bodyPr>
          <a:lstStyle/>
          <a:p>
            <a:r>
              <a:rPr lang="tr-TR" b="1" u="sng" dirty="0" smtClean="0">
                <a:solidFill>
                  <a:srgbClr val="7030A0"/>
                </a:solidFill>
              </a:rPr>
              <a:t>Rehberlik Nedir?</a:t>
            </a:r>
            <a:endParaRPr lang="tr-TR" dirty="0" smtClean="0">
              <a:solidFill>
                <a:srgbClr val="7030A0"/>
              </a:solidFill>
            </a:endParaRPr>
          </a:p>
          <a:p>
            <a:r>
              <a:rPr lang="tr-TR" dirty="0" smtClean="0"/>
              <a:t>    Bireyin kendisini tanımasını sağlaması, ilgi ve yeteneklerinin farkına varmasını sağlaması, problemlerini çözme konusunda gerçekçi kararlar alması, çevresiyle dengeli bir uyum sağlaması için kendini gerçekleştirme sürecinde profesyonel kişilerce verilen hizmetler bütünüdür. </a:t>
            </a:r>
          </a:p>
          <a:p>
            <a:r>
              <a:rPr lang="tr-TR" dirty="0" smtClean="0"/>
              <a:t>   </a:t>
            </a:r>
          </a:p>
          <a:p>
            <a:r>
              <a:rPr lang="tr-TR" dirty="0" smtClean="0"/>
              <a:t>	Bu hizmetler şu alanlarda verilmektedir. </a:t>
            </a:r>
          </a:p>
          <a:p>
            <a:r>
              <a:rPr lang="tr-TR" dirty="0" smtClean="0"/>
              <a:t>•</a:t>
            </a:r>
            <a:r>
              <a:rPr lang="tr-TR" b="1" u="sng" dirty="0" smtClean="0">
                <a:solidFill>
                  <a:srgbClr val="7030A0"/>
                </a:solidFill>
              </a:rPr>
              <a:t>Eğitsel       </a:t>
            </a:r>
            <a:r>
              <a:rPr lang="tr-TR" dirty="0" smtClean="0"/>
              <a:t>(Akademik başarı, verimli ders çalışma, sınavlar hakkında bilgilendirme vs.)</a:t>
            </a:r>
          </a:p>
          <a:p>
            <a:r>
              <a:rPr lang="tr-TR" b="1" u="sng" dirty="0" smtClean="0">
                <a:solidFill>
                  <a:srgbClr val="7030A0"/>
                </a:solidFill>
              </a:rPr>
              <a:t>•Mesleki      </a:t>
            </a:r>
            <a:r>
              <a:rPr lang="tr-TR" dirty="0" smtClean="0"/>
              <a:t>(Bireyin ilgi ve yeteneklerin farkına varması, meslekler hakkında bilgilendirme, üniversite tanıtımları vs.)</a:t>
            </a:r>
          </a:p>
          <a:p>
            <a:r>
              <a:rPr lang="tr-TR" b="1" u="sng" dirty="0" smtClean="0">
                <a:solidFill>
                  <a:srgbClr val="7030A0"/>
                </a:solidFill>
              </a:rPr>
              <a:t>•Kişisel        </a:t>
            </a:r>
            <a:r>
              <a:rPr lang="tr-TR" dirty="0" smtClean="0"/>
              <a:t>(Özgüven, benlik gelişimi, kimlik ve kendini tanıma, çevreye uyum vs.)</a:t>
            </a:r>
          </a:p>
          <a:p>
            <a:pPr>
              <a:buNone/>
            </a:pPr>
            <a:r>
              <a:rPr lang="tr-TR" dirty="0" smtClean="0"/>
              <a:t> </a:t>
            </a:r>
          </a:p>
          <a:p>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solidFill>
                  <a:srgbClr val="7030A0"/>
                </a:solidFill>
                <a:latin typeface="Colonna MT" pitchFamily="82" charset="0"/>
              </a:rPr>
              <a:t>Psikolojik Danışma Nedir?</a:t>
            </a:r>
            <a:r>
              <a:rPr lang="tr-TR" b="1" dirty="0" smtClean="0">
                <a:solidFill>
                  <a:srgbClr val="7030A0"/>
                </a:solidFill>
                <a:latin typeface="Colonna MT" pitchFamily="82" charset="0"/>
              </a:rPr>
              <a:t/>
            </a:r>
            <a:br>
              <a:rPr lang="tr-TR" b="1" dirty="0" smtClean="0">
                <a:solidFill>
                  <a:srgbClr val="7030A0"/>
                </a:solidFill>
                <a:latin typeface="Colonna MT" pitchFamily="82" charset="0"/>
              </a:rPr>
            </a:br>
            <a:endParaRPr lang="tr-TR" b="1" dirty="0">
              <a:solidFill>
                <a:srgbClr val="7030A0"/>
              </a:solidFill>
              <a:latin typeface="Colonna MT" pitchFamily="82" charset="0"/>
            </a:endParaRPr>
          </a:p>
        </p:txBody>
      </p:sp>
      <p:sp>
        <p:nvSpPr>
          <p:cNvPr id="3" name="2 İçerik Yer Tutucusu"/>
          <p:cNvSpPr>
            <a:spLocks noGrp="1"/>
          </p:cNvSpPr>
          <p:nvPr>
            <p:ph idx="1"/>
          </p:nvPr>
        </p:nvSpPr>
        <p:spPr>
          <a:xfrm>
            <a:off x="457200" y="1428736"/>
            <a:ext cx="8229600" cy="4895864"/>
          </a:xfrm>
        </p:spPr>
        <p:txBody>
          <a:bodyPr>
            <a:normAutofit fontScale="85000" lnSpcReduction="20000"/>
          </a:bodyPr>
          <a:lstStyle/>
          <a:p>
            <a:pPr>
              <a:buNone/>
            </a:pPr>
            <a:endParaRPr lang="tr-TR" dirty="0" smtClean="0"/>
          </a:p>
          <a:p>
            <a:r>
              <a:rPr lang="tr-TR" dirty="0" smtClean="0"/>
              <a:t>       Bireyin yaşadığı sorunlara yönelik farkındalık kazanması, sorunlarını tanımlaması ve bu sorunlarına yönelik çözüm yolları üretebilmesi, kararlar alarak çevresiyle uyumlu bir iletişim kurabilmesi ve kendini geliştirebilmesi için uzman kişilerce (psikolojik danışman) verilen profesyonel hizmetlerdir. </a:t>
            </a:r>
          </a:p>
          <a:p>
            <a:pPr>
              <a:buNone/>
            </a:pPr>
            <a:r>
              <a:rPr lang="tr-TR" dirty="0" smtClean="0"/>
              <a:t> </a:t>
            </a:r>
          </a:p>
          <a:p>
            <a:r>
              <a:rPr lang="tr-TR" dirty="0" smtClean="0"/>
              <a:t>      Okulumuzda psikolojik danışma ve rehberlik hizmetleri yıl boyunca hafta içi her gün 9:00 – 15:00 saatleri arasında verilecektir. Velilerimize yönelik eğitici seminerler ve bireysel görüşmeler yapılacaktır. </a:t>
            </a:r>
          </a:p>
          <a:p>
            <a:pPr>
              <a:buNone/>
            </a:pPr>
            <a:r>
              <a:rPr lang="tr-TR" dirty="0" smtClean="0"/>
              <a:t>        </a:t>
            </a:r>
          </a:p>
          <a:p>
            <a:r>
              <a:rPr lang="tr-TR" dirty="0" smtClean="0"/>
              <a:t> **</a:t>
            </a:r>
            <a:r>
              <a:rPr lang="tr-TR" b="1" u="sng" dirty="0" smtClean="0"/>
              <a:t>Bireysel görüşmeler için servisten randevu almak </a:t>
            </a:r>
            <a:r>
              <a:rPr lang="tr-TR" dirty="0" smtClean="0"/>
              <a:t>hizmetin daha etkin ve planlı çalışmasını sağlamak için gereklidir.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8229600" cy="5038740"/>
          </a:xfrm>
        </p:spPr>
        <p:txBody>
          <a:bodyPr/>
          <a:lstStyle/>
          <a:p>
            <a:pPr algn="ctr">
              <a:buNone/>
            </a:pPr>
            <a:endParaRPr lang="tr-TR" dirty="0" smtClean="0">
              <a:solidFill>
                <a:srgbClr val="0070C0"/>
              </a:solidFill>
            </a:endParaRPr>
          </a:p>
          <a:p>
            <a:pPr algn="ctr">
              <a:buNone/>
            </a:pPr>
            <a:r>
              <a:rPr lang="tr-TR" sz="2800" b="1" dirty="0" smtClean="0">
                <a:solidFill>
                  <a:srgbClr val="0070C0"/>
                </a:solidFill>
                <a:latin typeface="Century Gothic" pitchFamily="34" charset="0"/>
              </a:rPr>
              <a:t>***  Okul-aile işbirliği öğrencilerimizin eğitim yaşantılarının daha kaliteli olması açısından çok önemlidir. Okul yönetimi olarak velilerimizin ilgisi ve işbirliği bizim için önemlidir. </a:t>
            </a:r>
          </a:p>
          <a:p>
            <a:pPr algn="ctr">
              <a:buNone/>
            </a:pPr>
            <a:r>
              <a:rPr lang="tr-TR" dirty="0" smtClean="0">
                <a:solidFill>
                  <a:srgbClr val="0070C0"/>
                </a:solidFill>
              </a:rPr>
              <a:t>    </a:t>
            </a:r>
          </a:p>
          <a:p>
            <a:pPr>
              <a:buNone/>
            </a:pPr>
            <a:r>
              <a:rPr lang="tr-TR" dirty="0" smtClean="0"/>
              <a:t>       </a:t>
            </a:r>
          </a:p>
          <a:p>
            <a:endParaRPr lang="tr-TR" dirty="0" smtClean="0"/>
          </a:p>
          <a:p>
            <a:pPr algn="ctr">
              <a:buNone/>
            </a:pPr>
            <a:r>
              <a:rPr lang="tr-TR" dirty="0" smtClean="0"/>
              <a:t> </a:t>
            </a:r>
            <a:r>
              <a:rPr lang="tr-TR" b="1" dirty="0" smtClean="0">
                <a:solidFill>
                  <a:srgbClr val="7030A0"/>
                </a:solidFill>
              </a:rPr>
              <a:t>TEŞEKKÜRLER  :)</a:t>
            </a:r>
          </a:p>
          <a:p>
            <a:pPr>
              <a:buNone/>
            </a:pP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858000"/>
          </a:xfrm>
        </p:spPr>
        <p:txBody>
          <a:bodyPr>
            <a:normAutofit fontScale="92500" lnSpcReduction="10000"/>
          </a:bodyPr>
          <a:lstStyle/>
          <a:p>
            <a:pPr algn="ctr">
              <a:buNone/>
            </a:pPr>
            <a:endParaRPr lang="tr-TR" b="1" i="1" dirty="0" smtClean="0">
              <a:solidFill>
                <a:srgbClr val="C00000"/>
              </a:solidFill>
            </a:endParaRPr>
          </a:p>
          <a:p>
            <a:pPr algn="ctr">
              <a:buNone/>
            </a:pPr>
            <a:endParaRPr lang="tr-TR" b="1" i="1" dirty="0" smtClean="0">
              <a:solidFill>
                <a:srgbClr val="C00000"/>
              </a:solidFill>
            </a:endParaRPr>
          </a:p>
          <a:p>
            <a:pPr algn="ctr">
              <a:buNone/>
            </a:pPr>
            <a:endParaRPr lang="tr-TR" b="1" i="1" dirty="0" smtClean="0">
              <a:solidFill>
                <a:srgbClr val="C00000"/>
              </a:solidFill>
            </a:endParaRPr>
          </a:p>
          <a:p>
            <a:pPr algn="ctr">
              <a:buNone/>
            </a:pPr>
            <a:r>
              <a:rPr lang="tr-TR" b="1" i="1" dirty="0" smtClean="0">
                <a:solidFill>
                  <a:srgbClr val="C00000"/>
                </a:solidFill>
              </a:rPr>
              <a:t>OKUL MÜDÜR YARDIMCISI      </a:t>
            </a:r>
            <a:endParaRPr lang="tr-TR" dirty="0" smtClean="0">
              <a:solidFill>
                <a:srgbClr val="C00000"/>
              </a:solidFill>
            </a:endParaRPr>
          </a:p>
          <a:p>
            <a:pPr algn="ctr">
              <a:buNone/>
            </a:pPr>
            <a:r>
              <a:rPr lang="tr-TR" b="1" i="1" dirty="0" smtClean="0">
                <a:solidFill>
                  <a:srgbClr val="C00000"/>
                </a:solidFill>
              </a:rPr>
              <a:t>ESRA ŞAHİN</a:t>
            </a:r>
          </a:p>
          <a:p>
            <a:endParaRPr lang="tr-TR" b="1" i="1" dirty="0" smtClean="0"/>
          </a:p>
          <a:p>
            <a:endParaRPr lang="tr-TR" dirty="0" smtClean="0"/>
          </a:p>
          <a:p>
            <a:pPr algn="ctr">
              <a:buNone/>
            </a:pPr>
            <a:r>
              <a:rPr lang="tr-TR" dirty="0" smtClean="0">
                <a:solidFill>
                  <a:srgbClr val="7030A0"/>
                </a:solidFill>
              </a:rPr>
              <a:t> </a:t>
            </a:r>
            <a:r>
              <a:rPr lang="tr-TR" b="1" i="1" dirty="0" smtClean="0">
                <a:solidFill>
                  <a:srgbClr val="7030A0"/>
                </a:solidFill>
              </a:rPr>
              <a:t>REHBER ÖĞRETMEN</a:t>
            </a:r>
            <a:endParaRPr lang="tr-TR" dirty="0" smtClean="0">
              <a:solidFill>
                <a:srgbClr val="7030A0"/>
              </a:solidFill>
            </a:endParaRPr>
          </a:p>
          <a:p>
            <a:pPr algn="ctr">
              <a:buNone/>
            </a:pPr>
            <a:r>
              <a:rPr lang="tr-TR" b="1" i="1" dirty="0" smtClean="0">
                <a:solidFill>
                  <a:srgbClr val="7030A0"/>
                </a:solidFill>
              </a:rPr>
              <a:t>ZEHRA YALÇINKAYA KORKMAZ</a:t>
            </a:r>
            <a:endParaRPr lang="tr-TR" dirty="0" smtClean="0">
              <a:solidFill>
                <a:srgbClr val="7030A0"/>
              </a:solidFill>
            </a:endParaRPr>
          </a:p>
          <a:p>
            <a:pPr algn="ctr">
              <a:buNone/>
            </a:pPr>
            <a:r>
              <a:rPr lang="tr-TR" dirty="0" smtClean="0">
                <a:solidFill>
                  <a:srgbClr val="7030A0"/>
                </a:solidFill>
              </a:rPr>
              <a:t> </a:t>
            </a:r>
          </a:p>
          <a:p>
            <a:pPr algn="ctr">
              <a:buNone/>
            </a:pPr>
            <a:endParaRPr lang="tr-TR" dirty="0" smtClean="0">
              <a:solidFill>
                <a:srgbClr val="7030A0"/>
              </a:solidFill>
            </a:endParaRPr>
          </a:p>
          <a:p>
            <a:pPr algn="ctr">
              <a:buNone/>
            </a:pPr>
            <a:endParaRPr lang="tr-TR" dirty="0" smtClean="0">
              <a:solidFill>
                <a:srgbClr val="7030A0"/>
              </a:solidFill>
            </a:endParaRPr>
          </a:p>
          <a:p>
            <a:pPr algn="ctr">
              <a:buNone/>
            </a:pPr>
            <a:endParaRPr lang="tr-TR" dirty="0" smtClean="0">
              <a:solidFill>
                <a:srgbClr val="7030A0"/>
              </a:solidFill>
            </a:endParaRPr>
          </a:p>
          <a:p>
            <a:r>
              <a:rPr lang="it-IT" b="1" u="sng" dirty="0" smtClean="0">
                <a:solidFill>
                  <a:srgbClr val="0070C0"/>
                </a:solidFill>
              </a:rPr>
              <a:t>TELEFON</a:t>
            </a:r>
            <a:r>
              <a:rPr lang="it-IT" dirty="0" smtClean="0"/>
              <a:t>:0212 360 11 89  </a:t>
            </a:r>
          </a:p>
          <a:p>
            <a:r>
              <a:rPr lang="it-IT" b="1" u="sng" dirty="0" smtClean="0">
                <a:solidFill>
                  <a:srgbClr val="0070C0"/>
                </a:solidFill>
              </a:rPr>
              <a:t>Faks:</a:t>
            </a:r>
            <a:r>
              <a:rPr lang="it-IT" dirty="0" smtClean="0"/>
              <a:t> 0212 360 29 88 </a:t>
            </a:r>
          </a:p>
          <a:p>
            <a:r>
              <a:rPr lang="it-IT" b="1" u="sng" dirty="0" smtClean="0">
                <a:solidFill>
                  <a:srgbClr val="0070C0"/>
                </a:solidFill>
              </a:rPr>
              <a:t>WEB: </a:t>
            </a:r>
            <a:r>
              <a:rPr lang="it-IT" dirty="0" smtClean="0"/>
              <a:t> http://haliskutmangilmtal.meb.k12.tr </a:t>
            </a:r>
          </a:p>
          <a:p>
            <a:pPr>
              <a:buNone/>
            </a:pPr>
            <a:r>
              <a:rPr lang="it-IT" dirty="0" smtClean="0"/>
              <a:t>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428736"/>
            <a:ext cx="8229600" cy="1143000"/>
          </a:xfrm>
        </p:spPr>
        <p:txBody>
          <a:bodyPr>
            <a:noAutofit/>
          </a:bodyPr>
          <a:lstStyle/>
          <a:p>
            <a:pPr algn="ctr"/>
            <a:r>
              <a:rPr lang="tr-TR" sz="4400" b="1" dirty="0" smtClean="0">
                <a:latin typeface="Agency FB" pitchFamily="34" charset="0"/>
              </a:rPr>
              <a:t>Kemerburgaz Halis </a:t>
            </a:r>
            <a:r>
              <a:rPr lang="tr-TR" sz="4400" b="1" dirty="0" err="1" smtClean="0">
                <a:latin typeface="Agency FB" pitchFamily="34" charset="0"/>
              </a:rPr>
              <a:t>Kutmangil</a:t>
            </a:r>
            <a:r>
              <a:rPr lang="tr-TR" sz="4400" b="1" dirty="0" smtClean="0">
                <a:latin typeface="Agency FB" pitchFamily="34" charset="0"/>
              </a:rPr>
              <a:t> Mesleki ve Teknik  Anadolu Lisesi;</a:t>
            </a:r>
            <a:r>
              <a:rPr lang="tr-TR" sz="4400" dirty="0" smtClean="0"/>
              <a:t/>
            </a:r>
            <a:br>
              <a:rPr lang="tr-TR" sz="4400" dirty="0" smtClean="0"/>
            </a:br>
            <a:endParaRPr lang="tr-TR" sz="4400" dirty="0"/>
          </a:p>
        </p:txBody>
      </p:sp>
      <p:sp>
        <p:nvSpPr>
          <p:cNvPr id="3" name="2 İçerik Yer Tutucusu"/>
          <p:cNvSpPr>
            <a:spLocks noGrp="1"/>
          </p:cNvSpPr>
          <p:nvPr>
            <p:ph idx="1"/>
          </p:nvPr>
        </p:nvSpPr>
        <p:spPr>
          <a:xfrm>
            <a:off x="457200" y="1785926"/>
            <a:ext cx="8229600" cy="4538674"/>
          </a:xfrm>
        </p:spPr>
        <p:txBody>
          <a:bodyPr>
            <a:normAutofit fontScale="77500" lnSpcReduction="20000"/>
          </a:bodyPr>
          <a:lstStyle/>
          <a:p>
            <a:endParaRPr lang="tr-TR" dirty="0" smtClean="0"/>
          </a:p>
          <a:p>
            <a:r>
              <a:rPr lang="tr-TR" sz="3200" dirty="0" smtClean="0"/>
              <a:t>* Okulumuz, başlangıçta Eyüp İlçesi Kemerburgaz Beldesi’nde Ragıp </a:t>
            </a:r>
            <a:r>
              <a:rPr lang="tr-TR" sz="3200" dirty="0" err="1" smtClean="0"/>
              <a:t>Kutmangil</a:t>
            </a:r>
            <a:r>
              <a:rPr lang="tr-TR" sz="3200" dirty="0" smtClean="0"/>
              <a:t> Lisesi (genel lise) olarak 1985 yılında kurulmuştur. Ragıp </a:t>
            </a:r>
            <a:r>
              <a:rPr lang="tr-TR" sz="3200" dirty="0" err="1" smtClean="0"/>
              <a:t>Kutmangil</a:t>
            </a:r>
            <a:r>
              <a:rPr lang="tr-TR" sz="3200" dirty="0" smtClean="0"/>
              <a:t> Lisesi 1995 yılında yeni binasına taşınmış ve Halis </a:t>
            </a:r>
            <a:r>
              <a:rPr lang="tr-TR" sz="3200" dirty="0" err="1" smtClean="0"/>
              <a:t>Kutmangil</a:t>
            </a:r>
            <a:r>
              <a:rPr lang="tr-TR" sz="3200" dirty="0" smtClean="0"/>
              <a:t> Lisesi adını almıştır.</a:t>
            </a:r>
          </a:p>
          <a:p>
            <a:r>
              <a:rPr lang="tr-TR" sz="3200" dirty="0" smtClean="0"/>
              <a:t> *Okulumuzda tam gün eğitim sistemi geçerli olup ders başlangıç saati </a:t>
            </a:r>
            <a:r>
              <a:rPr lang="tr-TR" sz="3200" b="1" dirty="0" smtClean="0"/>
              <a:t>08:20’dir</a:t>
            </a:r>
            <a:r>
              <a:rPr lang="tr-TR" sz="3200" dirty="0" smtClean="0"/>
              <a:t>. 12:20-13:05 saatleri arasında okulumuzda öğle arası verilmektedir. Öğlen aralarında ve diğer zaman aralıklarında öğrenci veli olmadan okul dışına çıkamaz. Derslerimiz </a:t>
            </a:r>
            <a:r>
              <a:rPr lang="tr-TR" sz="3200" b="1" dirty="0" smtClean="0"/>
              <a:t>15:25’te</a:t>
            </a:r>
            <a:r>
              <a:rPr lang="tr-TR" sz="3200" dirty="0" smtClean="0"/>
              <a:t> sona ermektedir.</a:t>
            </a:r>
          </a:p>
          <a:p>
            <a:r>
              <a:rPr lang="tr-TR" sz="3200" dirty="0" smtClean="0"/>
              <a:t> *4 kat 21 derslikten oluşan okulumuzda 3 bilgisayar laboratuarı, 1 adet fizik laboratuarı, 1 adet çok amaçlı salon ve kütüphane mevcuttur.</a:t>
            </a:r>
          </a:p>
          <a:p>
            <a:endParaRPr lang="tr-TR" sz="3200"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1724780"/>
          </a:xfrm>
        </p:spPr>
        <p:txBody>
          <a:bodyPr>
            <a:normAutofit fontScale="90000"/>
          </a:bodyPr>
          <a:lstStyle/>
          <a:p>
            <a:pPr algn="ctr"/>
            <a:r>
              <a:rPr lang="tr-TR" b="1" u="sng" dirty="0" smtClean="0">
                <a:latin typeface="Agency FB" pitchFamily="34" charset="0"/>
              </a:rPr>
              <a:t>OKULUMUZUN KURALLARI</a:t>
            </a:r>
            <a:r>
              <a:rPr lang="tr-TR" dirty="0" smtClean="0">
                <a:latin typeface="Agency FB" pitchFamily="34" charset="0"/>
              </a:rPr>
              <a:t/>
            </a:r>
            <a:br>
              <a:rPr lang="tr-TR" dirty="0" smtClean="0">
                <a:latin typeface="Agency FB" pitchFamily="34" charset="0"/>
              </a:rPr>
            </a:br>
            <a:r>
              <a:rPr lang="tr-TR" b="1" u="sng" dirty="0" smtClean="0">
                <a:latin typeface="Agency FB" pitchFamily="34" charset="0"/>
              </a:rPr>
              <a:t>Kılık-Kıyafetimiz Konusunda Dikkat Etmemiz Gerekenler</a:t>
            </a:r>
            <a:endParaRPr lang="tr-TR" dirty="0">
              <a:latin typeface="Agency FB" pitchFamily="34" charset="0"/>
            </a:endParaRPr>
          </a:p>
        </p:txBody>
      </p:sp>
      <p:sp>
        <p:nvSpPr>
          <p:cNvPr id="3" name="2 İçerik Yer Tutucusu"/>
          <p:cNvSpPr>
            <a:spLocks noGrp="1"/>
          </p:cNvSpPr>
          <p:nvPr>
            <p:ph idx="1"/>
          </p:nvPr>
        </p:nvSpPr>
        <p:spPr>
          <a:xfrm>
            <a:off x="357158" y="2428868"/>
            <a:ext cx="8329642" cy="3895732"/>
          </a:xfrm>
        </p:spPr>
        <p:txBody>
          <a:bodyPr>
            <a:normAutofit lnSpcReduction="10000"/>
          </a:bodyPr>
          <a:lstStyle/>
          <a:p>
            <a:r>
              <a:rPr lang="tr-TR" dirty="0" smtClean="0"/>
              <a:t> Okulumuz öğrencilerinin kılık kıyafetlerinde 2019-2020 Eğitim Öğretim yılından itibaren 9. sınıf öğrencilerimizden başlamak üzere kademeli olarak değişiklik yapılmıştır. </a:t>
            </a:r>
          </a:p>
          <a:p>
            <a:endParaRPr lang="tr-TR" dirty="0" smtClean="0"/>
          </a:p>
          <a:p>
            <a:r>
              <a:rPr lang="tr-TR" dirty="0" smtClean="0"/>
              <a:t>Öğrenciler okulun kılık ve kıyafet kurallarına uymalıdır. Bu nedenle okulumuz öğrencilerin kendilerinden  beklenen, üniforma anlayışına özen göstermeleri, okulun belirlediği kıyafetler dışına çıkmamaları gerekmektedir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21-07-2019"/>
          <p:cNvPicPr>
            <a:picLocks noGrp="1"/>
          </p:cNvPicPr>
          <p:nvPr>
            <p:ph idx="1"/>
          </p:nvPr>
        </p:nvPicPr>
        <p:blipFill>
          <a:blip r:embed="rId2" cstate="print"/>
          <a:srcRect/>
          <a:stretch>
            <a:fillRect/>
          </a:stretch>
        </p:blipFill>
        <p:spPr bwMode="auto">
          <a:xfrm>
            <a:off x="428596" y="785794"/>
            <a:ext cx="8358246" cy="557216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14290"/>
            <a:ext cx="8229600" cy="1143000"/>
          </a:xfrm>
        </p:spPr>
        <p:txBody>
          <a:bodyPr>
            <a:normAutofit/>
          </a:bodyPr>
          <a:lstStyle/>
          <a:p>
            <a:pPr algn="ctr"/>
            <a:r>
              <a:rPr lang="tr-TR" b="1" dirty="0" smtClean="0">
                <a:solidFill>
                  <a:srgbClr val="C00000"/>
                </a:solidFill>
                <a:latin typeface="Agency FB" pitchFamily="34" charset="0"/>
              </a:rPr>
              <a:t>KILIK – KIYAFET İLE İLGİLİ KURALLAR</a:t>
            </a:r>
            <a:endParaRPr lang="tr-TR" b="1" dirty="0">
              <a:solidFill>
                <a:srgbClr val="C00000"/>
              </a:solidFill>
              <a:latin typeface="Agency FB" pitchFamily="34" charset="0"/>
            </a:endParaRPr>
          </a:p>
        </p:txBody>
      </p:sp>
      <p:sp>
        <p:nvSpPr>
          <p:cNvPr id="3" name="2 İçerik Yer Tutucusu"/>
          <p:cNvSpPr>
            <a:spLocks noGrp="1"/>
          </p:cNvSpPr>
          <p:nvPr>
            <p:ph idx="1"/>
          </p:nvPr>
        </p:nvSpPr>
        <p:spPr>
          <a:xfrm>
            <a:off x="428596" y="1643050"/>
            <a:ext cx="8429684" cy="4681550"/>
          </a:xfrm>
        </p:spPr>
        <p:txBody>
          <a:bodyPr>
            <a:normAutofit fontScale="92500" lnSpcReduction="10000"/>
          </a:bodyPr>
          <a:lstStyle/>
          <a:p>
            <a:r>
              <a:rPr lang="tr-TR" dirty="0" smtClean="0"/>
              <a:t>Kız öğrencilerin makyaj, uzun tırnak, oje, doğal olmayan saç rengi (saç boyası ve benzeri),topuklu ayakkabı, her türlü takı ve aksesuar ile okula gelmesi yasaktır. Aksi durumda öğrencinin okul ortamına uygun hale gelmesi sağlanır  ve derse öyle kabul edilir. </a:t>
            </a:r>
          </a:p>
          <a:p>
            <a:endParaRPr lang="tr-TR" dirty="0" smtClean="0"/>
          </a:p>
          <a:p>
            <a:r>
              <a:rPr lang="tr-TR" dirty="0" smtClean="0"/>
              <a:t> Erkek öğrencilerin okula kısa saçlı ve tıraşlı olarak gelmesi gereklidir. Aksi durumda öğrencinin tıraş olması sağlanır ancak derse geç yazılır, takı ve aksesuar kullanamazlar .</a:t>
            </a:r>
          </a:p>
          <a:p>
            <a:endParaRPr lang="tr-TR" dirty="0" smtClean="0"/>
          </a:p>
          <a:p>
            <a:r>
              <a:rPr lang="tr-TR" dirty="0" smtClean="0"/>
              <a:t> Bu kurala uyulmaması durumunda </a:t>
            </a:r>
            <a:r>
              <a:rPr lang="tr-TR" b="1" dirty="0" smtClean="0"/>
              <a:t>Ortaöğretim Kurumları Yönetmeliğinin “</a:t>
            </a:r>
            <a:r>
              <a:rPr lang="tr-TR" b="1" u="sng" dirty="0" smtClean="0"/>
              <a:t>Disiplin</a:t>
            </a:r>
            <a:r>
              <a:rPr lang="tr-TR" dirty="0" smtClean="0"/>
              <a:t>” ile ilgili maddeleri doğrultusunda işlem yapılır. 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428604"/>
            <a:ext cx="8443914" cy="1071570"/>
          </a:xfrm>
        </p:spPr>
        <p:txBody>
          <a:bodyPr>
            <a:normAutofit fontScale="90000"/>
          </a:bodyPr>
          <a:lstStyle/>
          <a:p>
            <a:pPr algn="ctr"/>
            <a:r>
              <a:rPr lang="tr-TR" b="1" dirty="0" smtClean="0">
                <a:solidFill>
                  <a:srgbClr val="C00000"/>
                </a:solidFill>
                <a:latin typeface="Agency FB" pitchFamily="34" charset="0"/>
              </a:rPr>
              <a:t>DEVAM / DEVAMSIZLIK</a:t>
            </a:r>
            <a:r>
              <a:rPr lang="tr-TR" dirty="0" smtClean="0"/>
              <a:t/>
            </a:r>
            <a:br>
              <a:rPr lang="tr-TR" dirty="0" smtClean="0"/>
            </a:br>
            <a:r>
              <a:rPr lang="tr-TR" dirty="0" smtClean="0"/>
              <a:t> </a:t>
            </a:r>
            <a:endParaRPr lang="tr-TR" dirty="0"/>
          </a:p>
        </p:txBody>
      </p:sp>
      <p:sp>
        <p:nvSpPr>
          <p:cNvPr id="3" name="2 İçerik Yer Tutucusu"/>
          <p:cNvSpPr>
            <a:spLocks noGrp="1"/>
          </p:cNvSpPr>
          <p:nvPr>
            <p:ph idx="1"/>
          </p:nvPr>
        </p:nvSpPr>
        <p:spPr>
          <a:xfrm>
            <a:off x="457200" y="1000108"/>
            <a:ext cx="8229600" cy="5324492"/>
          </a:xfrm>
        </p:spPr>
        <p:txBody>
          <a:bodyPr>
            <a:normAutofit fontScale="92500" lnSpcReduction="20000"/>
          </a:bodyPr>
          <a:lstStyle/>
          <a:p>
            <a:r>
              <a:rPr lang="tr-TR" dirty="0" smtClean="0"/>
              <a:t> Devamsızlık süresi </a:t>
            </a:r>
            <a:r>
              <a:rPr lang="tr-TR" b="1" u="sng" dirty="0" smtClean="0"/>
              <a:t>özürsüz 10 günü </a:t>
            </a:r>
            <a:r>
              <a:rPr lang="tr-TR" dirty="0" smtClean="0"/>
              <a:t>aşan öğrenciler, ders puanları ne olursa olsun başarısız sayılır ve durumları yazılı olarak  velilerine bildirilir.</a:t>
            </a:r>
          </a:p>
          <a:p>
            <a:pPr>
              <a:buNone/>
            </a:pPr>
            <a:r>
              <a:rPr lang="tr-TR" dirty="0" smtClean="0"/>
              <a:t> </a:t>
            </a:r>
          </a:p>
          <a:p>
            <a:r>
              <a:rPr lang="tr-TR" dirty="0" smtClean="0"/>
              <a:t> 1.Dersin </a:t>
            </a:r>
            <a:r>
              <a:rPr lang="tr-TR" b="1" u="sng" dirty="0" smtClean="0"/>
              <a:t>ilk 5 </a:t>
            </a:r>
            <a:r>
              <a:rPr lang="tr-TR" dirty="0" smtClean="0"/>
              <a:t>dakikası derse geç kağıdı ile giren öğrenci “</a:t>
            </a:r>
            <a:r>
              <a:rPr lang="tr-TR" b="1" u="sng" dirty="0" smtClean="0"/>
              <a:t>geç” </a:t>
            </a:r>
            <a:r>
              <a:rPr lang="tr-TR" dirty="0" smtClean="0"/>
              <a:t>yazılır.    5. dakikadan sonra giren öğrenci </a:t>
            </a:r>
            <a:r>
              <a:rPr lang="tr-TR" b="1" u="sng" dirty="0" smtClean="0"/>
              <a:t>yarım gün </a:t>
            </a:r>
            <a:r>
              <a:rPr lang="tr-TR" dirty="0" smtClean="0"/>
              <a:t>yok yazılır.       </a:t>
            </a:r>
            <a:r>
              <a:rPr lang="tr-TR" b="1" u="sng" dirty="0" smtClean="0"/>
              <a:t>İlk 4 derse girmeyen öğrenci tam gün devamsız yazılır.</a:t>
            </a:r>
            <a:endParaRPr lang="tr-TR" dirty="0" smtClean="0"/>
          </a:p>
          <a:p>
            <a:pPr>
              <a:buNone/>
            </a:pPr>
            <a:endParaRPr lang="tr-TR" dirty="0" smtClean="0"/>
          </a:p>
          <a:p>
            <a:r>
              <a:rPr lang="tr-TR" dirty="0" smtClean="0"/>
              <a:t> Sınav gününde yapılan devamsızlık mutlaka rapor ile okula bildirilir. Devamsızlıkların özürlü devamsızlık olarak sayılması ve/veya girilemeyen sınavın notunun ‘</a:t>
            </a:r>
            <a:r>
              <a:rPr lang="tr-TR" b="1" dirty="0" smtClean="0"/>
              <a:t>’ G” </a:t>
            </a:r>
            <a:r>
              <a:rPr lang="tr-TR" dirty="0" smtClean="0"/>
              <a:t>olmaması için raporların/ izin </a:t>
            </a:r>
            <a:r>
              <a:rPr lang="tr-TR" b="1" u="sng" dirty="0" smtClean="0"/>
              <a:t>dilekçelerinin 5 iş günü içinde </a:t>
            </a:r>
            <a:r>
              <a:rPr lang="tr-TR" dirty="0" smtClean="0"/>
              <a:t>okul yönetimine  verilmiş olması gerekir. Uzun süreli rahatsızlıklarda okulun bilgilendirilmesi esastır. </a:t>
            </a:r>
          </a:p>
          <a:p>
            <a:pPr>
              <a:buNone/>
            </a:pPr>
            <a:r>
              <a:rPr lang="tr-TR" dirty="0" smtClean="0"/>
              <a:t>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1143000"/>
          </a:xfrm>
        </p:spPr>
        <p:txBody>
          <a:bodyPr/>
          <a:lstStyle/>
          <a:p>
            <a:pPr algn="ctr"/>
            <a:r>
              <a:rPr lang="tr-TR" b="1" dirty="0" smtClean="0">
                <a:solidFill>
                  <a:srgbClr val="C00000"/>
                </a:solidFill>
                <a:latin typeface="Agency FB" pitchFamily="34" charset="0"/>
              </a:rPr>
              <a:t>DEVAM/ DEVAMSIZLIK</a:t>
            </a:r>
            <a:endParaRPr lang="tr-TR" b="1" dirty="0">
              <a:solidFill>
                <a:srgbClr val="C00000"/>
              </a:solidFill>
              <a:latin typeface="Agency FB" pitchFamily="34" charset="0"/>
            </a:endParaRPr>
          </a:p>
        </p:txBody>
      </p:sp>
      <p:sp>
        <p:nvSpPr>
          <p:cNvPr id="3" name="2 İçerik Yer Tutucusu"/>
          <p:cNvSpPr>
            <a:spLocks noGrp="1"/>
          </p:cNvSpPr>
          <p:nvPr>
            <p:ph idx="1"/>
          </p:nvPr>
        </p:nvSpPr>
        <p:spPr>
          <a:xfrm>
            <a:off x="457200" y="1428736"/>
            <a:ext cx="8229600" cy="5429264"/>
          </a:xfrm>
        </p:spPr>
        <p:txBody>
          <a:bodyPr>
            <a:normAutofit fontScale="70000" lnSpcReduction="20000"/>
          </a:bodyPr>
          <a:lstStyle/>
          <a:p>
            <a:r>
              <a:rPr lang="tr-TR" dirty="0" smtClean="0"/>
              <a:t>Öğrencilerimiz her sabah saat </a:t>
            </a:r>
            <a:r>
              <a:rPr lang="tr-TR" b="1" u="sng" dirty="0" smtClean="0"/>
              <a:t>08:05’de</a:t>
            </a:r>
            <a:r>
              <a:rPr lang="tr-TR" dirty="0" smtClean="0"/>
              <a:t>okul bahçesinde sıra olup okula toplu şekilde alınırlar. Bu sıra esnasında tüm öğrencilerimizin okula gelmiş olması, özellikle ilk derse geç kalmama konusunda hassasiyet göstermesi beklenir. Öğrencilerin, zaman çizelgesine tam olarak uymaları sağlanır.</a:t>
            </a:r>
          </a:p>
          <a:p>
            <a:pPr>
              <a:buNone/>
            </a:pPr>
            <a:r>
              <a:rPr lang="tr-TR" dirty="0" smtClean="0"/>
              <a:t> </a:t>
            </a:r>
          </a:p>
          <a:p>
            <a:r>
              <a:rPr lang="tr-TR" b="1" dirty="0" smtClean="0"/>
              <a:t>Özürlü ve özürsüz devamsızlık</a:t>
            </a:r>
            <a:r>
              <a:rPr lang="tr-TR" dirty="0" smtClean="0"/>
              <a:t> ile </a:t>
            </a:r>
            <a:r>
              <a:rPr lang="tr-TR" b="1" dirty="0" smtClean="0"/>
              <a:t>okul yönetimince (Okul yönetimi aralıklı olarak sadece 5 gün verebilir.) </a:t>
            </a:r>
          </a:p>
          <a:p>
            <a:r>
              <a:rPr lang="tr-TR" b="1" dirty="0" smtClean="0"/>
              <a:t>VERİLEN İZİN VE RAPORLARIN TOPLAMI 20 GÜNÜ KESİNLİKLE AŞAMAZ.  </a:t>
            </a:r>
            <a:r>
              <a:rPr lang="tr-TR" dirty="0" smtClean="0"/>
              <a:t>(</a:t>
            </a:r>
            <a:r>
              <a:rPr lang="tr-TR" u="sng" dirty="0" smtClean="0"/>
              <a:t>1 Temmuz 2015 Tarihli ve 29403 Sayılı Resmî Gazete</a:t>
            </a:r>
            <a:r>
              <a:rPr lang="tr-TR" dirty="0" smtClean="0"/>
              <a:t> yayınlanan Yönetmelik değişikliği)</a:t>
            </a:r>
          </a:p>
          <a:p>
            <a:endParaRPr lang="tr-TR" dirty="0" smtClean="0"/>
          </a:p>
          <a:p>
            <a:r>
              <a:rPr lang="tr-TR" dirty="0" smtClean="0"/>
              <a:t>Öğrencilerin okula düzenli ve zamanında devam etmeleri zorunludur. Bu konuya velilerimizin de gereken özeni göstermeleri beklenir. Milli Eğitim Bakanlığı Ortaöğretim Kurumları Yönetmeliğinin 36’ıncı maddesi; (07.09.2013 tarih ve 28758 sayılı Resmi Gazete yayınlanan Yönetmelik)</a:t>
            </a:r>
          </a:p>
          <a:p>
            <a:endParaRPr lang="tr-TR" dirty="0" smtClean="0"/>
          </a:p>
          <a:p>
            <a:r>
              <a:rPr lang="tr-TR" dirty="0" smtClean="0"/>
              <a:t> Raporlu ve uzaklaştırma cezası alan öğrenci okula ve okul civarına giremez . </a:t>
            </a:r>
          </a:p>
          <a:p>
            <a:pPr>
              <a:buNone/>
            </a:pP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857232"/>
            <a:ext cx="8229600" cy="857256"/>
          </a:xfrm>
        </p:spPr>
        <p:txBody>
          <a:bodyPr>
            <a:normAutofit fontScale="90000"/>
          </a:bodyPr>
          <a:lstStyle/>
          <a:p>
            <a:pPr algn="ctr"/>
            <a:r>
              <a:rPr lang="tr-TR" b="1" dirty="0" smtClean="0">
                <a:solidFill>
                  <a:srgbClr val="C00000"/>
                </a:solidFill>
                <a:latin typeface="Agency FB" pitchFamily="34" charset="0"/>
              </a:rPr>
              <a:t>DEVAM / DEVAMSIZLIK</a:t>
            </a:r>
            <a:r>
              <a:rPr lang="tr-TR" dirty="0" smtClean="0"/>
              <a:t/>
            </a:r>
            <a:br>
              <a:rPr lang="tr-TR" dirty="0" smtClean="0"/>
            </a:br>
            <a:endParaRPr lang="tr-TR" dirty="0"/>
          </a:p>
        </p:txBody>
      </p:sp>
      <p:sp>
        <p:nvSpPr>
          <p:cNvPr id="3" name="2 İçerik Yer Tutucusu"/>
          <p:cNvSpPr>
            <a:spLocks noGrp="1"/>
          </p:cNvSpPr>
          <p:nvPr>
            <p:ph idx="1"/>
          </p:nvPr>
        </p:nvSpPr>
        <p:spPr>
          <a:xfrm>
            <a:off x="357158" y="1142984"/>
            <a:ext cx="8329642" cy="5715016"/>
          </a:xfrm>
        </p:spPr>
        <p:txBody>
          <a:bodyPr>
            <a:normAutofit fontScale="77500" lnSpcReduction="20000"/>
          </a:bodyPr>
          <a:lstStyle/>
          <a:p>
            <a:r>
              <a:rPr lang="tr-TR" dirty="0" smtClean="0"/>
              <a:t>Öğrencinin bireysel olarak katıldığı kulüplere bağlı spor yarışmaları için gereken izinlerde, okul idaresiyle önceden görüşülmesi esastır. </a:t>
            </a:r>
          </a:p>
          <a:p>
            <a:endParaRPr lang="tr-TR" dirty="0" smtClean="0"/>
          </a:p>
          <a:p>
            <a:r>
              <a:rPr lang="tr-TR" dirty="0" smtClean="0"/>
              <a:t> Derslere sürekli geç kalma alışkanlığı edinen öğrenci tespit edilir ve </a:t>
            </a:r>
            <a:r>
              <a:rPr lang="tr-TR" b="1" dirty="0" smtClean="0"/>
              <a:t>Ortaöğretim Kurumları Yönetmeliğinin “</a:t>
            </a:r>
            <a:r>
              <a:rPr lang="tr-TR" b="1" u="sng" dirty="0" smtClean="0"/>
              <a:t>Disiplin</a:t>
            </a:r>
            <a:r>
              <a:rPr lang="tr-TR" dirty="0" smtClean="0"/>
              <a:t>” ile ilgili maddeleri doğrultusunda işlem yapılır.</a:t>
            </a:r>
          </a:p>
          <a:p>
            <a:endParaRPr lang="tr-TR" dirty="0" smtClean="0"/>
          </a:p>
          <a:p>
            <a:r>
              <a:rPr lang="tr-TR" dirty="0" smtClean="0"/>
              <a:t> Sınav öncesi sınav hazırlığı ileri sürülerek devamsızlık yapılması eğitimdeki düzen ve programlı olma anlayışına engeldir. Ayrıca diğer öğrencilere istenmeyen bir örnek oluşturması nedeniyle velilerimizin bu konuya özen göstermesi beklenir. </a:t>
            </a:r>
          </a:p>
          <a:p>
            <a:endParaRPr lang="tr-TR" dirty="0" smtClean="0"/>
          </a:p>
          <a:p>
            <a:r>
              <a:rPr lang="tr-TR" dirty="0" smtClean="0"/>
              <a:t>  Öğrenci okulda rahatsızlandığında durumunu ders öğretmeni veya ilgili müdür yardımcısına bildirir. Öğrencinin eve gönderilmesi gereken durumlarda veli aranır ve öğrenci sadece velisine teslim edilir .</a:t>
            </a:r>
          </a:p>
          <a:p>
            <a:pPr>
              <a:buNone/>
            </a:pPr>
            <a:r>
              <a:rPr lang="tr-TR" dirty="0" smtClean="0"/>
              <a:t> </a:t>
            </a:r>
          </a:p>
          <a:p>
            <a:endParaRPr lang="tr-TR" dirty="0" smtClean="0"/>
          </a:p>
          <a:p>
            <a:pPr>
              <a:buNone/>
            </a:pPr>
            <a:endParaRPr lang="tr-TR" dirty="0" smtClean="0"/>
          </a:p>
          <a:p>
            <a:pPr>
              <a:buNone/>
            </a:pPr>
            <a:r>
              <a:rPr lang="tr-TR" dirty="0" smtClean="0"/>
              <a:t>  </a:t>
            </a:r>
          </a:p>
          <a:p>
            <a:pPr>
              <a:buNone/>
            </a:pPr>
            <a:r>
              <a:rPr lang="tr-TR" dirty="0" smtClean="0"/>
              <a:t>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1214422"/>
            <a:ext cx="8186766" cy="918418"/>
          </a:xfrm>
        </p:spPr>
        <p:txBody>
          <a:bodyPr>
            <a:normAutofit fontScale="90000"/>
          </a:bodyPr>
          <a:lstStyle/>
          <a:p>
            <a:pPr algn="ct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solidFill>
                  <a:srgbClr val="C00000"/>
                </a:solidFill>
                <a:latin typeface="Agency FB" pitchFamily="34" charset="0"/>
              </a:rPr>
              <a:t>DAVRANIŞLAR</a:t>
            </a:r>
            <a:r>
              <a:rPr lang="tr-TR" dirty="0" smtClean="0"/>
              <a:t/>
            </a:r>
            <a:br>
              <a:rPr lang="tr-TR" dirty="0" smtClean="0"/>
            </a:br>
            <a:r>
              <a:rPr lang="tr-TR" dirty="0" smtClean="0"/>
              <a:t> </a:t>
            </a:r>
            <a:br>
              <a:rPr lang="tr-TR" dirty="0" smtClean="0"/>
            </a:br>
            <a:endParaRPr lang="tr-TR" dirty="0"/>
          </a:p>
        </p:txBody>
      </p:sp>
      <p:sp>
        <p:nvSpPr>
          <p:cNvPr id="3" name="2 İçerik Yer Tutucusu"/>
          <p:cNvSpPr>
            <a:spLocks noGrp="1"/>
          </p:cNvSpPr>
          <p:nvPr>
            <p:ph idx="1"/>
          </p:nvPr>
        </p:nvSpPr>
        <p:spPr>
          <a:xfrm>
            <a:off x="285720" y="714356"/>
            <a:ext cx="8401080" cy="6143644"/>
          </a:xfrm>
        </p:spPr>
        <p:txBody>
          <a:bodyPr>
            <a:normAutofit fontScale="77500" lnSpcReduction="20000"/>
          </a:bodyPr>
          <a:lstStyle/>
          <a:p>
            <a:r>
              <a:rPr lang="tr-TR" dirty="0" smtClean="0"/>
              <a:t>Öğrencinin </a:t>
            </a:r>
            <a:r>
              <a:rPr lang="tr-TR" b="1" u="sng" dirty="0" smtClean="0"/>
              <a:t>alkol, uyuşturucu madde ve tütün mamullerini bulundurması, kullanması, bulunmasına aracılık etmesi</a:t>
            </a:r>
            <a:r>
              <a:rPr lang="tr-TR" dirty="0" smtClean="0"/>
              <a:t> bunun yanı sıra çakmak, kibrit gibi yanıcı maddeleri bulundurması </a:t>
            </a:r>
            <a:r>
              <a:rPr lang="tr-TR" dirty="0" smtClean="0">
                <a:solidFill>
                  <a:srgbClr val="C00000"/>
                </a:solidFill>
              </a:rPr>
              <a:t>KESİNLİKLE YASAKTIR</a:t>
            </a:r>
            <a:r>
              <a:rPr lang="tr-TR" dirty="0" smtClean="0"/>
              <a:t>. Aksi durumda </a:t>
            </a:r>
            <a:r>
              <a:rPr lang="tr-TR" b="1" dirty="0" smtClean="0"/>
              <a:t>Ortaöğretim Kurumları Yönetmeliğinin “</a:t>
            </a:r>
            <a:r>
              <a:rPr lang="tr-TR" b="1" u="sng" dirty="0" smtClean="0"/>
              <a:t>Disiplin</a:t>
            </a:r>
            <a:r>
              <a:rPr lang="tr-TR" dirty="0" smtClean="0"/>
              <a:t>” ile ilgili maddeleri doğrultusunda işlem yapılır. </a:t>
            </a:r>
          </a:p>
          <a:p>
            <a:pPr>
              <a:buNone/>
            </a:pPr>
            <a:r>
              <a:rPr lang="tr-TR" dirty="0" smtClean="0"/>
              <a:t> </a:t>
            </a:r>
          </a:p>
          <a:p>
            <a:r>
              <a:rPr lang="tr-TR" dirty="0" smtClean="0"/>
              <a:t> Öğrencinin kesici, delici maddeler ile ateşli silahları bulundurması ve kullanması, kullanımına aracılık etmesi KESİNLİKLE YASAKTIR. Aksi halde </a:t>
            </a:r>
            <a:r>
              <a:rPr lang="tr-TR" b="1" dirty="0" smtClean="0"/>
              <a:t>Ortaöğretim Kurumları Yönetmeliğinin “</a:t>
            </a:r>
            <a:r>
              <a:rPr lang="tr-TR" b="1" u="sng" dirty="0" smtClean="0"/>
              <a:t>Disiplin</a:t>
            </a:r>
            <a:r>
              <a:rPr lang="tr-TR" dirty="0" smtClean="0"/>
              <a:t>” ile ilgili maddeleri doğrultusunda işlem yapılır. </a:t>
            </a:r>
          </a:p>
          <a:p>
            <a:endParaRPr lang="tr-TR" dirty="0" smtClean="0"/>
          </a:p>
          <a:p>
            <a:r>
              <a:rPr lang="tr-TR" dirty="0" smtClean="0"/>
              <a:t> Okul eşyasına bilerek zarar veren öğrenciye </a:t>
            </a:r>
            <a:r>
              <a:rPr lang="tr-TR" b="1" dirty="0" smtClean="0"/>
              <a:t>Ortaöğretim Kurumları Yönetmeliğinin “</a:t>
            </a:r>
            <a:r>
              <a:rPr lang="tr-TR" b="1" u="sng" dirty="0" smtClean="0"/>
              <a:t>Disiplin</a:t>
            </a:r>
            <a:r>
              <a:rPr lang="tr-TR" dirty="0" smtClean="0"/>
              <a:t>” ile ilgili maddeleri doğrultusunda işlem yapılır. Zarar öğrenci tarafından ödenir. </a:t>
            </a:r>
          </a:p>
          <a:p>
            <a:endParaRPr lang="tr-TR" dirty="0" smtClean="0"/>
          </a:p>
          <a:p>
            <a:r>
              <a:rPr lang="tr-TR" dirty="0" smtClean="0"/>
              <a:t>Öğrenci okul içinde öğretmen, öğrenci ve kurum çalışanlara karşı saygılı ve uygun davranışlar sergilemekle yükümlüdür. Hiçbir şekilde ahlaki değerlere aykırı (</a:t>
            </a:r>
            <a:r>
              <a:rPr lang="tr-TR" dirty="0" err="1" smtClean="0"/>
              <a:t>sinkaflı</a:t>
            </a:r>
            <a:r>
              <a:rPr lang="tr-TR" dirty="0" smtClean="0"/>
              <a:t>) sözcükler kullanamaz. Aksi durumdaki davranışlarda </a:t>
            </a:r>
            <a:r>
              <a:rPr lang="tr-TR" b="1" dirty="0" smtClean="0"/>
              <a:t>Ortaöğretim Kurumları Yönetmeliğinin “</a:t>
            </a:r>
            <a:r>
              <a:rPr lang="tr-TR" b="1" u="sng" dirty="0" smtClean="0"/>
              <a:t>Disiplin</a:t>
            </a:r>
            <a:r>
              <a:rPr lang="tr-TR" dirty="0" smtClean="0"/>
              <a:t>” ile ilgili maddeleri doğrultusunda işlem yapılır. </a:t>
            </a:r>
          </a:p>
          <a:p>
            <a:pPr>
              <a:buNone/>
            </a:pPr>
            <a:r>
              <a:rPr lang="tr-TR" dirty="0" smtClean="0"/>
              <a:t>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373</Words>
  <PresentationFormat>Ekran Gösterisi (4:3)</PresentationFormat>
  <Paragraphs>105</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Akış</vt:lpstr>
      <vt:lpstr>Kemerburgaz Halis Kutmangil  Mesleki ve Teknik  Anadolu Lisesi</vt:lpstr>
      <vt:lpstr>Kemerburgaz Halis Kutmangil Mesleki ve Teknik  Anadolu Lisesi; </vt:lpstr>
      <vt:lpstr>OKULUMUZUN KURALLARI Kılık-Kıyafetimiz Konusunda Dikkat Etmemiz Gerekenler</vt:lpstr>
      <vt:lpstr>Slayt 4</vt:lpstr>
      <vt:lpstr>KILIK – KIYAFET İLE İLGİLİ KURALLAR</vt:lpstr>
      <vt:lpstr>DEVAM / DEVAMSIZLIK  </vt:lpstr>
      <vt:lpstr>DEVAM/ DEVAMSIZLIK</vt:lpstr>
      <vt:lpstr>DEVAM / DEVAMSIZLIK </vt:lpstr>
      <vt:lpstr>     DAVRANIŞLAR   </vt:lpstr>
      <vt:lpstr>DAVRANIŞLAR</vt:lpstr>
      <vt:lpstr>OKUL REHBERLİK SERVİSİ   </vt:lpstr>
      <vt:lpstr>Psikolojik Danışma Nedir? </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Kemerburgaz Halis Kutmangil  Mesleki ve Teknik  Anadolu Lisesi</dc:title>
  <dc:creator>Zehra Korkmaz</dc:creator>
  <cp:lastModifiedBy>LAB3</cp:lastModifiedBy>
  <cp:revision>2</cp:revision>
  <dcterms:created xsi:type="dcterms:W3CDTF">2019-10-14T06:51:13Z</dcterms:created>
  <dcterms:modified xsi:type="dcterms:W3CDTF">2019-11-01T07:00:39Z</dcterms:modified>
</cp:coreProperties>
</file>