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31"/>
  </p:notesMasterIdLst>
  <p:sldIdLst>
    <p:sldId id="261" r:id="rId2"/>
    <p:sldId id="291" r:id="rId3"/>
    <p:sldId id="324" r:id="rId4"/>
    <p:sldId id="316" r:id="rId5"/>
    <p:sldId id="317" r:id="rId6"/>
    <p:sldId id="304" r:id="rId7"/>
    <p:sldId id="307" r:id="rId8"/>
    <p:sldId id="305" r:id="rId9"/>
    <p:sldId id="318" r:id="rId10"/>
    <p:sldId id="306" r:id="rId11"/>
    <p:sldId id="293" r:id="rId12"/>
    <p:sldId id="298" r:id="rId13"/>
    <p:sldId id="299" r:id="rId14"/>
    <p:sldId id="300" r:id="rId15"/>
    <p:sldId id="301" r:id="rId16"/>
    <p:sldId id="323" r:id="rId17"/>
    <p:sldId id="314" r:id="rId18"/>
    <p:sldId id="319" r:id="rId19"/>
    <p:sldId id="315" r:id="rId20"/>
    <p:sldId id="308" r:id="rId21"/>
    <p:sldId id="313" r:id="rId22"/>
    <p:sldId id="309" r:id="rId23"/>
    <p:sldId id="321" r:id="rId24"/>
    <p:sldId id="322" r:id="rId25"/>
    <p:sldId id="325" r:id="rId26"/>
    <p:sldId id="312" r:id="rId27"/>
    <p:sldId id="328" r:id="rId28"/>
    <p:sldId id="320" r:id="rId29"/>
    <p:sldId id="292"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AB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58" autoAdjust="0"/>
  </p:normalViewPr>
  <p:slideViewPr>
    <p:cSldViewPr>
      <p:cViewPr>
        <p:scale>
          <a:sx n="53" d="100"/>
          <a:sy n="53" d="100"/>
        </p:scale>
        <p:origin x="-178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9CFB9-B7DB-4259-B13B-AD3BEE90964A}" type="datetimeFigureOut">
              <a:rPr lang="tr-TR" smtClean="0"/>
              <a:pPr/>
              <a:t>09.10.2018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05AC5-2B0E-4F8B-B406-8DF9D3336AA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Öğrencilere neden ders çalışmalıyız</a:t>
            </a:r>
            <a:r>
              <a:rPr lang="tr-TR" baseline="0" dirty="0" smtClean="0"/>
              <a:t>? Diye sorup cevaplarını alalım. Duygu ve düşüncelerini ifade etmelerine fırsat tanıyalım.</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14</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Öğrenme için üç temel gerçeğin farkına varmanız gerekmektedir:</a:t>
            </a:r>
          </a:p>
          <a:p>
            <a:pPr lvl="0"/>
            <a:r>
              <a:rPr lang="tr-TR" sz="1200" kern="1200" dirty="0" smtClean="0">
                <a:solidFill>
                  <a:schemeClr val="tx1"/>
                </a:solidFill>
                <a:latin typeface="+mn-lt"/>
                <a:ea typeface="+mn-ea"/>
                <a:cs typeface="+mn-cs"/>
              </a:rPr>
              <a:t>Öğrenmenin sihirli bir yöntemi yoktur. Öğrenme amaçlı, planlı ve yöntemli bir uğraştır.</a:t>
            </a:r>
          </a:p>
          <a:p>
            <a:pPr lvl="0"/>
            <a:r>
              <a:rPr lang="tr-TR" sz="1200" kern="1200" dirty="0" smtClean="0">
                <a:solidFill>
                  <a:schemeClr val="tx1"/>
                </a:solidFill>
                <a:latin typeface="+mn-lt"/>
                <a:ea typeface="+mn-ea"/>
                <a:cs typeface="+mn-cs"/>
              </a:rPr>
              <a:t>Öğrenme ezberlemeye değil </a:t>
            </a:r>
            <a:r>
              <a:rPr lang="tr-TR" sz="1200" u="sng" kern="1200" dirty="0" smtClean="0">
                <a:solidFill>
                  <a:schemeClr val="tx1"/>
                </a:solidFill>
                <a:latin typeface="+mn-lt"/>
                <a:ea typeface="+mn-ea"/>
                <a:cs typeface="+mn-cs"/>
              </a:rPr>
              <a:t>kavramaya, çözümlemeye, önceki bilgilerle karşılaştırmaya ve bütünleştirmeye</a:t>
            </a:r>
            <a:r>
              <a:rPr lang="tr-TR" sz="1200" kern="1200" dirty="0" smtClean="0">
                <a:solidFill>
                  <a:schemeClr val="tx1"/>
                </a:solidFill>
                <a:latin typeface="+mn-lt"/>
                <a:ea typeface="+mn-ea"/>
                <a:cs typeface="+mn-cs"/>
              </a:rPr>
              <a:t> dayalıdır. </a:t>
            </a:r>
          </a:p>
          <a:p>
            <a:pPr lvl="0"/>
            <a:r>
              <a:rPr lang="tr-TR" sz="1200" kern="1200" dirty="0" smtClean="0">
                <a:solidFill>
                  <a:schemeClr val="tx1"/>
                </a:solidFill>
                <a:latin typeface="+mn-lt"/>
                <a:ea typeface="+mn-ea"/>
                <a:cs typeface="+mn-cs"/>
              </a:rPr>
              <a:t>Öğrenmede öğrencinin aktif olması gereklidir. Öğrenci çaba gösterecek, zaman verecek, kapasitesini kullanacak ve enerji harcayacaktır. </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15</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İSOAT yöntemi</a:t>
            </a:r>
          </a:p>
          <a:p>
            <a:r>
              <a:rPr lang="tr-TR" sz="1200" b="1" u="sng" kern="1200" dirty="0" smtClean="0">
                <a:solidFill>
                  <a:schemeClr val="tx1"/>
                </a:solidFill>
                <a:latin typeface="+mn-lt"/>
                <a:ea typeface="+mn-ea"/>
                <a:cs typeface="+mn-cs"/>
              </a:rPr>
              <a:t/>
            </a:r>
            <a:br>
              <a:rPr lang="tr-TR" sz="1200" b="1" u="sng" kern="1200" dirty="0" smtClean="0">
                <a:solidFill>
                  <a:schemeClr val="tx1"/>
                </a:solidFill>
                <a:latin typeface="+mn-lt"/>
                <a:ea typeface="+mn-ea"/>
                <a:cs typeface="+mn-cs"/>
              </a:rPr>
            </a:br>
            <a:r>
              <a:rPr lang="tr-TR" sz="1200" b="1" u="sng" kern="1200" dirty="0" smtClean="0">
                <a:solidFill>
                  <a:schemeClr val="tx1"/>
                </a:solidFill>
                <a:latin typeface="+mn-lt"/>
                <a:ea typeface="+mn-ea"/>
                <a:cs typeface="+mn-cs"/>
              </a:rPr>
              <a:t>İ</a:t>
            </a:r>
            <a:r>
              <a:rPr lang="tr-TR" sz="1200" kern="1200" dirty="0" smtClean="0">
                <a:solidFill>
                  <a:schemeClr val="tx1"/>
                </a:solidFill>
                <a:latin typeface="+mn-lt"/>
                <a:ea typeface="+mn-ea"/>
                <a:cs typeface="+mn-cs"/>
              </a:rPr>
              <a:t>zle</a:t>
            </a:r>
          </a:p>
          <a:p>
            <a:r>
              <a:rPr lang="tr-TR" sz="1200" b="1" u="sng" kern="1200" dirty="0" smtClean="0">
                <a:solidFill>
                  <a:schemeClr val="tx1"/>
                </a:solidFill>
                <a:latin typeface="+mn-lt"/>
                <a:ea typeface="+mn-ea"/>
                <a:cs typeface="+mn-cs"/>
              </a:rPr>
              <a:t>S</a:t>
            </a:r>
            <a:r>
              <a:rPr lang="tr-TR" sz="1200" kern="1200" dirty="0" smtClean="0">
                <a:solidFill>
                  <a:schemeClr val="tx1"/>
                </a:solidFill>
                <a:latin typeface="+mn-lt"/>
                <a:ea typeface="+mn-ea"/>
                <a:cs typeface="+mn-cs"/>
              </a:rPr>
              <a:t>or</a:t>
            </a:r>
          </a:p>
          <a:p>
            <a:r>
              <a:rPr lang="tr-TR" sz="1200" b="1" u="sng" kern="1200" dirty="0" smtClean="0">
                <a:solidFill>
                  <a:schemeClr val="tx1"/>
                </a:solidFill>
                <a:latin typeface="+mn-lt"/>
                <a:ea typeface="+mn-ea"/>
                <a:cs typeface="+mn-cs"/>
              </a:rPr>
              <a:t>O</a:t>
            </a:r>
            <a:r>
              <a:rPr lang="tr-TR" sz="1200" kern="1200" dirty="0" smtClean="0">
                <a:solidFill>
                  <a:schemeClr val="tx1"/>
                </a:solidFill>
                <a:latin typeface="+mn-lt"/>
                <a:ea typeface="+mn-ea"/>
                <a:cs typeface="+mn-cs"/>
              </a:rPr>
              <a:t>ku</a:t>
            </a:r>
          </a:p>
          <a:p>
            <a:r>
              <a:rPr lang="tr-TR" sz="1200" b="1" u="sng" kern="1200" dirty="0" smtClean="0">
                <a:solidFill>
                  <a:schemeClr val="tx1"/>
                </a:solidFill>
                <a:latin typeface="+mn-lt"/>
                <a:ea typeface="+mn-ea"/>
                <a:cs typeface="+mn-cs"/>
              </a:rPr>
              <a:t>A</a:t>
            </a:r>
            <a:r>
              <a:rPr lang="tr-TR" sz="1200" kern="1200" dirty="0" smtClean="0">
                <a:solidFill>
                  <a:schemeClr val="tx1"/>
                </a:solidFill>
                <a:latin typeface="+mn-lt"/>
                <a:ea typeface="+mn-ea"/>
                <a:cs typeface="+mn-cs"/>
              </a:rPr>
              <a:t>nlat</a:t>
            </a:r>
          </a:p>
          <a:p>
            <a:r>
              <a:rPr lang="tr-TR" sz="1200" b="1" u="sng" kern="1200" dirty="0" smtClean="0">
                <a:solidFill>
                  <a:schemeClr val="tx1"/>
                </a:solidFill>
                <a:latin typeface="+mn-lt"/>
                <a:ea typeface="+mn-ea"/>
                <a:cs typeface="+mn-cs"/>
              </a:rPr>
              <a:t>T</a:t>
            </a:r>
            <a:r>
              <a:rPr lang="tr-TR" sz="1200" kern="1200" dirty="0" smtClean="0">
                <a:solidFill>
                  <a:schemeClr val="tx1"/>
                </a:solidFill>
                <a:latin typeface="+mn-lt"/>
                <a:ea typeface="+mn-ea"/>
                <a:cs typeface="+mn-cs"/>
              </a:rPr>
              <a:t>ekrarla</a:t>
            </a:r>
          </a:p>
          <a:p>
            <a:r>
              <a:rPr lang="tr-TR" sz="1200" b="1" kern="1200" dirty="0" smtClean="0">
                <a:solidFill>
                  <a:schemeClr val="tx1"/>
                </a:solidFill>
                <a:latin typeface="+mn-lt"/>
                <a:ea typeface="+mn-ea"/>
                <a:cs typeface="+mn-cs"/>
              </a:rPr>
              <a:t/>
            </a:r>
            <a:br>
              <a:rPr lang="tr-TR" sz="1200" b="1" kern="1200" dirty="0" smtClean="0">
                <a:solidFill>
                  <a:schemeClr val="tx1"/>
                </a:solidFill>
                <a:latin typeface="+mn-lt"/>
                <a:ea typeface="+mn-ea"/>
                <a:cs typeface="+mn-cs"/>
              </a:rPr>
            </a:br>
            <a:r>
              <a:rPr lang="tr-TR" sz="1200" b="1" kern="1200" dirty="0" smtClean="0">
                <a:solidFill>
                  <a:schemeClr val="tx1"/>
                </a:solidFill>
                <a:latin typeface="+mn-lt"/>
                <a:ea typeface="+mn-ea"/>
                <a:cs typeface="+mn-cs"/>
              </a:rPr>
              <a:t>İzle: </a:t>
            </a:r>
            <a:r>
              <a:rPr lang="tr-TR" sz="1200" kern="1200" dirty="0" smtClean="0">
                <a:solidFill>
                  <a:schemeClr val="tx1"/>
                </a:solidFill>
                <a:latin typeface="+mn-lt"/>
                <a:ea typeface="+mn-ea"/>
                <a:cs typeface="+mn-cs"/>
              </a:rPr>
              <a:t>Okuyacağınız bölümde ne anlatılmak istendiğini anlamak için, konu ile ilgili genel fikir edinmek amacıyla, okuyacağınız bölümü 3-4 dakika göz atmaktır.</a:t>
            </a:r>
          </a:p>
          <a:p>
            <a:r>
              <a:rPr lang="tr-TR" sz="1200" b="1" u="sng" kern="1200" dirty="0" smtClean="0">
                <a:solidFill>
                  <a:schemeClr val="tx1"/>
                </a:solidFill>
                <a:latin typeface="+mn-lt"/>
                <a:ea typeface="+mn-ea"/>
                <a:cs typeface="+mn-cs"/>
              </a:rPr>
              <a:t>Sor:</a:t>
            </a:r>
            <a:r>
              <a:rPr lang="tr-TR" sz="1200" kern="1200" dirty="0" smtClean="0">
                <a:solidFill>
                  <a:schemeClr val="tx1"/>
                </a:solidFill>
                <a:latin typeface="+mn-lt"/>
                <a:ea typeface="+mn-ea"/>
                <a:cs typeface="+mn-cs"/>
              </a:rPr>
              <a:t> Bir bölümü ayrıntılı okumadan önce, o bölümü okumanızdaki amacınızın ne olduğunu kendinize sorun</a:t>
            </a:r>
          </a:p>
          <a:p>
            <a:r>
              <a:rPr lang="tr-TR" sz="1200" b="1" u="sng" kern="1200" dirty="0" smtClean="0">
                <a:solidFill>
                  <a:schemeClr val="tx1"/>
                </a:solidFill>
                <a:latin typeface="+mn-lt"/>
                <a:ea typeface="+mn-ea"/>
                <a:cs typeface="+mn-cs"/>
              </a:rPr>
              <a:t>Oku:</a:t>
            </a:r>
            <a:r>
              <a:rPr lang="tr-TR" sz="1200" kern="1200" dirty="0" smtClean="0">
                <a:solidFill>
                  <a:schemeClr val="tx1"/>
                </a:solidFill>
                <a:latin typeface="+mn-lt"/>
                <a:ea typeface="+mn-ea"/>
                <a:cs typeface="+mn-cs"/>
              </a:rPr>
              <a:t> Hazırladığınız sorulara yanıt olacak şekilde okumak, kağıda not almak, kitaba işaretlemeler yapmaktır.</a:t>
            </a:r>
          </a:p>
          <a:p>
            <a:r>
              <a:rPr lang="tr-TR" sz="1200" b="1" u="sng" kern="1200" dirty="0" smtClean="0">
                <a:solidFill>
                  <a:schemeClr val="tx1"/>
                </a:solidFill>
                <a:latin typeface="+mn-lt"/>
                <a:ea typeface="+mn-ea"/>
                <a:cs typeface="+mn-cs"/>
              </a:rPr>
              <a:t>Anlat:</a:t>
            </a:r>
            <a:r>
              <a:rPr lang="tr-TR" sz="1200" kern="1200" dirty="0" smtClean="0">
                <a:solidFill>
                  <a:schemeClr val="tx1"/>
                </a:solidFill>
                <a:latin typeface="+mn-lt"/>
                <a:ea typeface="+mn-ea"/>
                <a:cs typeface="+mn-cs"/>
              </a:rPr>
              <a:t> Yalnızca not aldığınız kağıda bakarak önemli noktaları ve anahtar kelimeleri kullanarak kendi kendinize anlatmaktır. </a:t>
            </a:r>
          </a:p>
          <a:p>
            <a:r>
              <a:rPr lang="tr-TR" sz="1200" b="1" u="sng" kern="1200" dirty="0" smtClean="0">
                <a:solidFill>
                  <a:schemeClr val="tx1"/>
                </a:solidFill>
                <a:latin typeface="+mn-lt"/>
                <a:ea typeface="+mn-ea"/>
                <a:cs typeface="+mn-cs"/>
              </a:rPr>
              <a:t>Tekrarla:</a:t>
            </a:r>
            <a:r>
              <a:rPr lang="tr-TR" sz="1200" kern="1200" dirty="0" smtClean="0">
                <a:solidFill>
                  <a:schemeClr val="tx1"/>
                </a:solidFill>
                <a:latin typeface="+mn-lt"/>
                <a:ea typeface="+mn-ea"/>
                <a:cs typeface="+mn-cs"/>
              </a:rPr>
              <a:t> Bu aşamada notlarınıza bakmadan belleğinizden 4-5 dakika süreyle yapacağınız tekrar aşamasıdır. </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17</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lnSpcReduction="10000"/>
          </a:bodyPr>
          <a:lstStyle/>
          <a:p>
            <a:r>
              <a:rPr lang="tr-TR" sz="1200" kern="1200" dirty="0" smtClean="0">
                <a:solidFill>
                  <a:schemeClr val="tx1"/>
                </a:solidFill>
                <a:latin typeface="+mn-lt"/>
                <a:ea typeface="+mn-ea"/>
                <a:cs typeface="+mn-cs"/>
              </a:rPr>
              <a:t>Etkin dinleme konusunda akrostişle İFİKAN olarak isimlendirilen etkili bin yöntem vardır. </a:t>
            </a:r>
          </a:p>
          <a:p>
            <a:r>
              <a:rPr lang="tr-TR" sz="1200" b="1" u="sng" kern="1200" dirty="0" smtClean="0">
                <a:solidFill>
                  <a:schemeClr val="tx1"/>
                </a:solidFill>
                <a:latin typeface="+mn-lt"/>
                <a:ea typeface="+mn-ea"/>
                <a:cs typeface="+mn-cs"/>
              </a:rPr>
              <a:t/>
            </a:r>
            <a:br>
              <a:rPr lang="tr-TR" sz="1200" b="1" u="sng" kern="1200" dirty="0" smtClean="0">
                <a:solidFill>
                  <a:schemeClr val="tx1"/>
                </a:solidFill>
                <a:latin typeface="+mn-lt"/>
                <a:ea typeface="+mn-ea"/>
                <a:cs typeface="+mn-cs"/>
              </a:rPr>
            </a:br>
            <a:r>
              <a:rPr lang="tr-TR" sz="1200" b="1" u="sng" kern="1200" dirty="0" smtClean="0">
                <a:solidFill>
                  <a:schemeClr val="tx1"/>
                </a:solidFill>
                <a:latin typeface="+mn-lt"/>
                <a:ea typeface="+mn-ea"/>
                <a:cs typeface="+mn-cs"/>
              </a:rPr>
              <a:t>İ</a:t>
            </a:r>
            <a:r>
              <a:rPr lang="tr-TR" sz="1200" kern="1200" dirty="0" smtClean="0">
                <a:solidFill>
                  <a:schemeClr val="tx1"/>
                </a:solidFill>
                <a:latin typeface="+mn-lt"/>
                <a:ea typeface="+mn-ea"/>
                <a:cs typeface="+mn-cs"/>
              </a:rPr>
              <a:t>leriye bak</a:t>
            </a:r>
          </a:p>
          <a:p>
            <a:r>
              <a:rPr lang="tr-TR" sz="1200" b="1" u="sng" kern="1200" dirty="0" smtClean="0">
                <a:solidFill>
                  <a:schemeClr val="tx1"/>
                </a:solidFill>
                <a:latin typeface="+mn-lt"/>
                <a:ea typeface="+mn-ea"/>
                <a:cs typeface="+mn-cs"/>
              </a:rPr>
              <a:t>F</a:t>
            </a:r>
            <a:r>
              <a:rPr lang="tr-TR" sz="1200" kern="1200" dirty="0" smtClean="0">
                <a:solidFill>
                  <a:schemeClr val="tx1"/>
                </a:solidFill>
                <a:latin typeface="+mn-lt"/>
                <a:ea typeface="+mn-ea"/>
                <a:cs typeface="+mn-cs"/>
              </a:rPr>
              <a:t>ikirler</a:t>
            </a:r>
          </a:p>
          <a:p>
            <a:r>
              <a:rPr lang="tr-TR" sz="1200" b="1" u="sng" kern="1200" dirty="0" smtClean="0">
                <a:solidFill>
                  <a:schemeClr val="tx1"/>
                </a:solidFill>
                <a:latin typeface="+mn-lt"/>
                <a:ea typeface="+mn-ea"/>
                <a:cs typeface="+mn-cs"/>
              </a:rPr>
              <a:t>İ</a:t>
            </a:r>
            <a:r>
              <a:rPr lang="tr-TR" sz="1200" kern="1200" dirty="0" smtClean="0">
                <a:solidFill>
                  <a:schemeClr val="tx1"/>
                </a:solidFill>
                <a:latin typeface="+mn-lt"/>
                <a:ea typeface="+mn-ea"/>
                <a:cs typeface="+mn-cs"/>
              </a:rPr>
              <a:t>şaretler</a:t>
            </a:r>
          </a:p>
          <a:p>
            <a:r>
              <a:rPr lang="tr-TR" sz="1200" b="1" u="sng" kern="1200" dirty="0" smtClean="0">
                <a:solidFill>
                  <a:schemeClr val="tx1"/>
                </a:solidFill>
                <a:latin typeface="+mn-lt"/>
                <a:ea typeface="+mn-ea"/>
                <a:cs typeface="+mn-cs"/>
              </a:rPr>
              <a:t>K</a:t>
            </a:r>
            <a:r>
              <a:rPr lang="tr-TR" sz="1200" kern="1200" dirty="0" smtClean="0">
                <a:solidFill>
                  <a:schemeClr val="tx1"/>
                </a:solidFill>
                <a:latin typeface="+mn-lt"/>
                <a:ea typeface="+mn-ea"/>
                <a:cs typeface="+mn-cs"/>
              </a:rPr>
              <a:t>atıl</a:t>
            </a:r>
          </a:p>
          <a:p>
            <a:r>
              <a:rPr lang="tr-TR" sz="1200" b="1" u="sng" kern="1200" dirty="0" smtClean="0">
                <a:solidFill>
                  <a:schemeClr val="tx1"/>
                </a:solidFill>
                <a:latin typeface="+mn-lt"/>
                <a:ea typeface="+mn-ea"/>
                <a:cs typeface="+mn-cs"/>
              </a:rPr>
              <a:t>A</a:t>
            </a:r>
            <a:r>
              <a:rPr lang="tr-TR" sz="1200" kern="1200" dirty="0" smtClean="0">
                <a:solidFill>
                  <a:schemeClr val="tx1"/>
                </a:solidFill>
                <a:latin typeface="+mn-lt"/>
                <a:ea typeface="+mn-ea"/>
                <a:cs typeface="+mn-cs"/>
              </a:rPr>
              <a:t>raştır</a:t>
            </a:r>
          </a:p>
          <a:p>
            <a:r>
              <a:rPr lang="tr-TR" sz="1200" b="1" u="sng" kern="1200" dirty="0" smtClean="0">
                <a:solidFill>
                  <a:schemeClr val="tx1"/>
                </a:solidFill>
                <a:latin typeface="+mn-lt"/>
                <a:ea typeface="+mn-ea"/>
                <a:cs typeface="+mn-cs"/>
              </a:rPr>
              <a:t>N</a:t>
            </a:r>
            <a:r>
              <a:rPr lang="tr-TR" sz="1200" kern="1200" dirty="0" smtClean="0">
                <a:solidFill>
                  <a:schemeClr val="tx1"/>
                </a:solidFill>
                <a:latin typeface="+mn-lt"/>
                <a:ea typeface="+mn-ea"/>
                <a:cs typeface="+mn-cs"/>
              </a:rPr>
              <a:t>ot tut </a:t>
            </a:r>
          </a:p>
          <a:p>
            <a:r>
              <a:rPr lang="tr-TR" sz="1200" b="1" u="sng" kern="1200" dirty="0" smtClean="0">
                <a:solidFill>
                  <a:schemeClr val="tx1"/>
                </a:solidFill>
                <a:latin typeface="+mn-lt"/>
                <a:ea typeface="+mn-ea"/>
                <a:cs typeface="+mn-cs"/>
              </a:rPr>
              <a:t/>
            </a:r>
            <a:br>
              <a:rPr lang="tr-TR" sz="1200" b="1" u="sng" kern="1200" dirty="0" smtClean="0">
                <a:solidFill>
                  <a:schemeClr val="tx1"/>
                </a:solidFill>
                <a:latin typeface="+mn-lt"/>
                <a:ea typeface="+mn-ea"/>
                <a:cs typeface="+mn-cs"/>
              </a:rPr>
            </a:br>
            <a:r>
              <a:rPr lang="tr-TR" sz="1200" b="1" u="sng" kern="1200" dirty="0" smtClean="0">
                <a:solidFill>
                  <a:schemeClr val="tx1"/>
                </a:solidFill>
                <a:latin typeface="+mn-lt"/>
                <a:ea typeface="+mn-ea"/>
                <a:cs typeface="+mn-cs"/>
              </a:rPr>
              <a:t>İleriye Bak:</a:t>
            </a:r>
            <a:r>
              <a:rPr lang="tr-TR" sz="1200" kern="1200" dirty="0" smtClean="0">
                <a:solidFill>
                  <a:schemeClr val="tx1"/>
                </a:solidFill>
                <a:latin typeface="+mn-lt"/>
                <a:ea typeface="+mn-ea"/>
                <a:cs typeface="+mn-cs"/>
              </a:rPr>
              <a:t> Derste anlatılan konusunun bir sonraki bölümünü tahmin etmektir. Bunu yapabilmek için de kuşkusuz derse ön hazırlıkla(ön okuma) gitmenizde fayda vardır. </a:t>
            </a:r>
          </a:p>
          <a:p>
            <a:r>
              <a:rPr lang="tr-TR" sz="1200" b="1" u="sng" kern="1200" dirty="0" smtClean="0">
                <a:solidFill>
                  <a:schemeClr val="tx1"/>
                </a:solidFill>
                <a:latin typeface="+mn-lt"/>
                <a:ea typeface="+mn-ea"/>
                <a:cs typeface="+mn-cs"/>
              </a:rPr>
              <a:t>Fikirler:</a:t>
            </a:r>
            <a:r>
              <a:rPr lang="tr-TR" sz="1200" kern="1200" dirty="0" smtClean="0">
                <a:solidFill>
                  <a:schemeClr val="tx1"/>
                </a:solidFill>
                <a:latin typeface="+mn-lt"/>
                <a:ea typeface="+mn-ea"/>
                <a:cs typeface="+mn-cs"/>
              </a:rPr>
              <a:t> Konunun içindeki ana fikri ve alt fikirleri belirlemeye çalışın. </a:t>
            </a:r>
          </a:p>
          <a:p>
            <a:r>
              <a:rPr lang="tr-TR" sz="1200" b="1" u="sng" kern="1200" dirty="0" smtClean="0">
                <a:solidFill>
                  <a:schemeClr val="tx1"/>
                </a:solidFill>
                <a:latin typeface="+mn-lt"/>
                <a:ea typeface="+mn-ea"/>
                <a:cs typeface="+mn-cs"/>
              </a:rPr>
              <a:t>İşaretler:</a:t>
            </a:r>
            <a:r>
              <a:rPr lang="tr-TR" sz="1200" kern="1200" dirty="0" smtClean="0">
                <a:solidFill>
                  <a:schemeClr val="tx1"/>
                </a:solidFill>
                <a:latin typeface="+mn-lt"/>
                <a:ea typeface="+mn-ea"/>
                <a:cs typeface="+mn-cs"/>
              </a:rPr>
              <a:t> Ders içerisinde sözlü veya sözsüz olarak konunun önemli noktalarına işaret edilir. Bu işaretlerden bir kaçı şunlardır:</a:t>
            </a:r>
          </a:p>
          <a:p>
            <a:r>
              <a:rPr lang="tr-TR" sz="1200" kern="1200" dirty="0" smtClean="0">
                <a:solidFill>
                  <a:schemeClr val="tx1"/>
                </a:solidFill>
                <a:latin typeface="+mn-lt"/>
                <a:ea typeface="+mn-ea"/>
                <a:cs typeface="+mn-cs"/>
              </a:rPr>
              <a:t>		-Önemli nokta</a:t>
            </a:r>
          </a:p>
          <a:p>
            <a:r>
              <a:rPr lang="tr-TR" sz="1200" kern="1200" dirty="0" smtClean="0">
                <a:solidFill>
                  <a:schemeClr val="tx1"/>
                </a:solidFill>
                <a:latin typeface="+mn-lt"/>
                <a:ea typeface="+mn-ea"/>
                <a:cs typeface="+mn-cs"/>
              </a:rPr>
              <a:t>		-Başlıca mesele</a:t>
            </a:r>
          </a:p>
          <a:p>
            <a:r>
              <a:rPr lang="tr-TR" sz="1200" kern="1200" dirty="0" smtClean="0">
                <a:solidFill>
                  <a:schemeClr val="tx1"/>
                </a:solidFill>
                <a:latin typeface="+mn-lt"/>
                <a:ea typeface="+mn-ea"/>
                <a:cs typeface="+mn-cs"/>
              </a:rPr>
              <a:t>		-Can alıcı</a:t>
            </a:r>
          </a:p>
          <a:p>
            <a:r>
              <a:rPr lang="tr-TR" sz="1200" kern="1200" dirty="0" smtClean="0">
                <a:solidFill>
                  <a:schemeClr val="tx1"/>
                </a:solidFill>
                <a:latin typeface="+mn-lt"/>
                <a:ea typeface="+mn-ea"/>
                <a:cs typeface="+mn-cs"/>
              </a:rPr>
              <a:t>		-Şunun unutmayın ki</a:t>
            </a:r>
          </a:p>
          <a:p>
            <a:r>
              <a:rPr lang="tr-TR" sz="1200" kern="1200" dirty="0" smtClean="0">
                <a:solidFill>
                  <a:schemeClr val="tx1"/>
                </a:solidFill>
                <a:latin typeface="+mn-lt"/>
                <a:ea typeface="+mn-ea"/>
                <a:cs typeface="+mn-cs"/>
              </a:rPr>
              <a:t>		-Buradaki esas fikir/mesele</a:t>
            </a:r>
          </a:p>
          <a:p>
            <a:r>
              <a:rPr lang="tr-TR" sz="1200" b="1" u="sng" kern="1200" dirty="0" smtClean="0">
                <a:solidFill>
                  <a:schemeClr val="tx1"/>
                </a:solidFill>
                <a:latin typeface="+mn-lt"/>
                <a:ea typeface="+mn-ea"/>
                <a:cs typeface="+mn-cs"/>
              </a:rPr>
              <a:t>Katıl:</a:t>
            </a:r>
            <a:r>
              <a:rPr lang="tr-TR" sz="1200" kern="1200" dirty="0" smtClean="0">
                <a:solidFill>
                  <a:schemeClr val="tx1"/>
                </a:solidFill>
                <a:latin typeface="+mn-lt"/>
                <a:ea typeface="+mn-ea"/>
                <a:cs typeface="+mn-cs"/>
              </a:rPr>
              <a:t> Aktif dinleyici olmak zaman zaman sürecin içine girmeyi de gerekli kılar. Arada başınızı sallamanız, gülümsemeniz veya anlamadığınız , kafanızı karıştıran noktaları sormanız aktif katılımınızı sağlayacaktır. </a:t>
            </a:r>
          </a:p>
          <a:p>
            <a:r>
              <a:rPr lang="tr-TR" sz="1200" b="1" u="sng" kern="1200" dirty="0" smtClean="0">
                <a:solidFill>
                  <a:schemeClr val="tx1"/>
                </a:solidFill>
                <a:latin typeface="+mn-lt"/>
                <a:ea typeface="+mn-ea"/>
                <a:cs typeface="+mn-cs"/>
              </a:rPr>
              <a:t>Araştır:</a:t>
            </a:r>
            <a:r>
              <a:rPr lang="tr-TR" sz="1200" kern="1200" dirty="0" smtClean="0">
                <a:solidFill>
                  <a:schemeClr val="tx1"/>
                </a:solidFill>
                <a:latin typeface="+mn-lt"/>
                <a:ea typeface="+mn-ea"/>
                <a:cs typeface="+mn-cs"/>
              </a:rPr>
              <a:t> Öğretmeninize konuyla ilgili soru sorun, arkadaşlarınızla konuyu, önemli bulduğunuz noktaları paylaşın.</a:t>
            </a:r>
          </a:p>
          <a:p>
            <a:r>
              <a:rPr lang="tr-TR" sz="1200" b="1" u="sng" kern="1200" dirty="0" smtClean="0">
                <a:solidFill>
                  <a:schemeClr val="tx1"/>
                </a:solidFill>
                <a:latin typeface="+mn-lt"/>
                <a:ea typeface="+mn-ea"/>
                <a:cs typeface="+mn-cs"/>
              </a:rPr>
              <a:t>Not tut:</a:t>
            </a:r>
            <a:r>
              <a:rPr lang="tr-TR" sz="1200" kern="1200" dirty="0" smtClean="0">
                <a:solidFill>
                  <a:schemeClr val="tx1"/>
                </a:solidFill>
                <a:latin typeface="+mn-lt"/>
                <a:ea typeface="+mn-ea"/>
                <a:cs typeface="+mn-cs"/>
              </a:rPr>
              <a:t> Bu yöntemin son aşaması olan not tutmaya yukarıda değinilmişti. </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19</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Öğrencilere</a:t>
            </a:r>
            <a:r>
              <a:rPr lang="tr-TR" baseline="0" dirty="0" smtClean="0"/>
              <a:t> ; Sizce başka neler olabilir… diye sorulabilir.</a:t>
            </a:r>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22</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27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Öğrencilere ders</a:t>
            </a:r>
            <a:r>
              <a:rPr lang="tr-TR" baseline="0" dirty="0" smtClean="0"/>
              <a:t> çalışmak sıkıcı mıdır? Diye sorup cevaplarını alalım. Duygu ve düşüncelerini ifade etmelerine fırsat tanıyalım.</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Öğrencilere ders</a:t>
            </a:r>
            <a:r>
              <a:rPr lang="tr-TR" baseline="0" dirty="0" smtClean="0"/>
              <a:t> çalışmak sıkıcı mıdır? Diye sorup cevaplarını alalım. Duygu ve düşüncelerini ifade etmelerine fırsat tanıyalım.</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4</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Öğrencilere ders</a:t>
            </a:r>
            <a:r>
              <a:rPr lang="tr-TR" baseline="0" dirty="0" smtClean="0"/>
              <a:t> çalışmak sıkıcı mıdır? Diye sorup cevaplarını alalım. Duygu ve düşüncelerini ifade etmelerine fırsat tanıyalım.</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5</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7</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GÖRSEL</a:t>
            </a:r>
            <a:r>
              <a:rPr lang="tr-TR" sz="1200" kern="1200" baseline="0" dirty="0" smtClean="0">
                <a:solidFill>
                  <a:schemeClr val="tx1"/>
                </a:solidFill>
                <a:latin typeface="+mn-lt"/>
                <a:ea typeface="+mn-ea"/>
                <a:cs typeface="+mn-cs"/>
              </a:rPr>
              <a:t> -SORULAR</a:t>
            </a:r>
            <a:endParaRPr lang="tr-TR" sz="1200"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Olaylar ve/ya konular </a:t>
            </a:r>
            <a:r>
              <a:rPr lang="tr-TR" sz="1200" kern="1200" dirty="0" err="1" smtClean="0">
                <a:solidFill>
                  <a:schemeClr val="tx1"/>
                </a:solidFill>
                <a:latin typeface="+mn-lt"/>
                <a:ea typeface="+mn-ea"/>
                <a:cs typeface="+mn-cs"/>
              </a:rPr>
              <a:t>şematize</a:t>
            </a:r>
            <a:r>
              <a:rPr lang="tr-TR" sz="1200" kern="1200" dirty="0" smtClean="0">
                <a:solidFill>
                  <a:schemeClr val="tx1"/>
                </a:solidFill>
                <a:latin typeface="+mn-lt"/>
                <a:ea typeface="+mn-ea"/>
                <a:cs typeface="+mn-cs"/>
              </a:rPr>
              <a:t> edilirse daha iyi anlarım</a:t>
            </a:r>
          </a:p>
          <a:p>
            <a:r>
              <a:rPr lang="tr-TR" sz="1200" kern="1200" dirty="0" smtClean="0">
                <a:solidFill>
                  <a:schemeClr val="tx1"/>
                </a:solidFill>
                <a:latin typeface="+mn-lt"/>
                <a:ea typeface="+mn-ea"/>
                <a:cs typeface="+mn-cs"/>
              </a:rPr>
              <a:t>Biri bana ders verir gibi bir şeyler anlatırsa başka dünyalara dalarım</a:t>
            </a:r>
          </a:p>
          <a:p>
            <a:r>
              <a:rPr lang="tr-TR" sz="1200" kern="1200" dirty="0" smtClean="0">
                <a:solidFill>
                  <a:schemeClr val="tx1"/>
                </a:solidFill>
                <a:latin typeface="+mn-lt"/>
                <a:ea typeface="+mn-ea"/>
                <a:cs typeface="+mn-cs"/>
              </a:rPr>
              <a:t>Duyduğum ama görmediğim yönergelere dikkat ekmekte zorlanırım</a:t>
            </a:r>
          </a:p>
          <a:p>
            <a:r>
              <a:rPr lang="tr-TR" sz="1200" kern="1200" dirty="0" smtClean="0">
                <a:solidFill>
                  <a:schemeClr val="tx1"/>
                </a:solidFill>
                <a:latin typeface="+mn-lt"/>
                <a:ea typeface="+mn-ea"/>
                <a:cs typeface="+mn-cs"/>
              </a:rPr>
              <a:t>İŞİTSEL-SORULAR</a:t>
            </a:r>
          </a:p>
          <a:p>
            <a:r>
              <a:rPr lang="tr-TR" sz="1200" kern="1200" dirty="0" smtClean="0">
                <a:solidFill>
                  <a:schemeClr val="tx1"/>
                </a:solidFill>
                <a:latin typeface="+mn-lt"/>
                <a:ea typeface="+mn-ea"/>
                <a:cs typeface="+mn-cs"/>
              </a:rPr>
              <a:t>Genellikle grafikler, sembol ve simgeler benim öğrenmemi kolaylaştırmaz</a:t>
            </a:r>
          </a:p>
          <a:p>
            <a:r>
              <a:rPr lang="tr-TR" sz="1200" kern="1200" dirty="0" smtClean="0">
                <a:solidFill>
                  <a:schemeClr val="tx1"/>
                </a:solidFill>
                <a:latin typeface="+mn-lt"/>
                <a:ea typeface="+mn-ea"/>
                <a:cs typeface="+mn-cs"/>
              </a:rPr>
              <a:t>Kendi kendime çalışmaktansa öğretmeni dinleyerek öğrenmeyi tercih ederim</a:t>
            </a:r>
          </a:p>
          <a:p>
            <a:r>
              <a:rPr lang="tr-TR" sz="1200" kern="1200" dirty="0" smtClean="0">
                <a:solidFill>
                  <a:schemeClr val="tx1"/>
                </a:solidFill>
                <a:latin typeface="+mn-lt"/>
                <a:ea typeface="+mn-ea"/>
                <a:cs typeface="+mn-cs"/>
              </a:rPr>
              <a:t>Sessizliğe dayanamam… ya ben ya da diğerlerinin konuşmasını isterim</a:t>
            </a:r>
          </a:p>
          <a:p>
            <a:r>
              <a:rPr lang="tr-TR" sz="1200" kern="1200" dirty="0" smtClean="0">
                <a:solidFill>
                  <a:schemeClr val="tx1"/>
                </a:solidFill>
                <a:latin typeface="+mn-lt"/>
                <a:ea typeface="+mn-ea"/>
                <a:cs typeface="+mn-cs"/>
              </a:rPr>
              <a:t>KİNESTETİK-DOKUNSAL SORULAR</a:t>
            </a:r>
          </a:p>
          <a:p>
            <a:r>
              <a:rPr lang="tr-TR" sz="1200" kern="1200" dirty="0" smtClean="0">
                <a:solidFill>
                  <a:schemeClr val="tx1"/>
                </a:solidFill>
                <a:latin typeface="+mn-lt"/>
                <a:ea typeface="+mn-ea"/>
                <a:cs typeface="+mn-cs"/>
              </a:rPr>
              <a:t>Ellerimi kullanabileceğim bir şeyler yapmaktan hoşlanırım</a:t>
            </a:r>
          </a:p>
          <a:p>
            <a:r>
              <a:rPr lang="tr-TR" sz="1200" kern="1200" dirty="0" smtClean="0">
                <a:solidFill>
                  <a:schemeClr val="tx1"/>
                </a:solidFill>
                <a:latin typeface="+mn-lt"/>
                <a:ea typeface="+mn-ea"/>
                <a:cs typeface="+mn-cs"/>
              </a:rPr>
              <a:t>Sınıfta tahta silmeyi, pencere ya da kapı açıp kapatmayı hep ben yapmak isterim</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Aktif olarak katıldığım etkinlikleri severim</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Her insanın bu stillerden yalnız birine sahip olması gerekmez, ikisini hatta üçünü de taşıyabiliriz. Bazı kişilerde iki stil ağırlıklı olarak vardır. Bazı kişiler bu üç özellikten birini diğer ikisine göre taşırlar. Bu kişiler klasik okul sisteminde zorlanırlar. Özellikle ağır dokunsal/</a:t>
            </a:r>
            <a:r>
              <a:rPr lang="tr-TR" sz="1200" kern="1200" dirty="0" err="1" smtClean="0">
                <a:solidFill>
                  <a:schemeClr val="tx1"/>
                </a:solidFill>
                <a:latin typeface="+mn-lt"/>
                <a:ea typeface="+mn-ea"/>
                <a:cs typeface="+mn-cs"/>
              </a:rPr>
              <a:t>kinestetik</a:t>
            </a:r>
            <a:r>
              <a:rPr lang="tr-TR" sz="1200" kern="1200" dirty="0" smtClean="0">
                <a:solidFill>
                  <a:schemeClr val="tx1"/>
                </a:solidFill>
                <a:latin typeface="+mn-lt"/>
                <a:ea typeface="+mn-ea"/>
                <a:cs typeface="+mn-cs"/>
              </a:rPr>
              <a:t> ve ya ağırlıklı işitsel olan ve diğer stillerin özelliklerini göstermeyen öğrenciler su gruba girmektedirler.</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8</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Etkili çalışma becerisini “nasıl öğrenileceğini öğrenme” olarak da tanımlamak mümkün.Genellikle zeki insanların başarılı olduklarını düşünsek de bunun yeterli olmadığı başarılı insanların ifadelerinden anlaşılmaktadır. Zeka başarı için gereklidir ama tek başına yeterli değildir. Gerçekte başarı zeka ile beraber “ düzenli ve sistemli çalışmaya” bağlıdır. Yapılan araştırmalara göre başarıda etkili olan faktörler şu şekilde ifade edilmektedir: </a:t>
            </a:r>
          </a:p>
          <a:p>
            <a:r>
              <a:rPr lang="tr-TR" sz="1200" kern="1200" dirty="0" smtClean="0">
                <a:solidFill>
                  <a:schemeClr val="tx1"/>
                </a:solidFill>
                <a:latin typeface="+mn-lt"/>
                <a:ea typeface="+mn-ea"/>
                <a:cs typeface="+mn-cs"/>
              </a:rPr>
              <a:t>Zeka ve özel yetenekler % 50-60</a:t>
            </a:r>
          </a:p>
          <a:p>
            <a:r>
              <a:rPr lang="tr-TR" sz="1200" kern="1200" dirty="0" smtClean="0">
                <a:solidFill>
                  <a:schemeClr val="tx1"/>
                </a:solidFill>
                <a:latin typeface="+mn-lt"/>
                <a:ea typeface="+mn-ea"/>
                <a:cs typeface="+mn-cs"/>
              </a:rPr>
              <a:t>Çalışma alışkanlıkları ve tutumlar % 30-40</a:t>
            </a:r>
          </a:p>
          <a:p>
            <a:r>
              <a:rPr lang="tr-TR" sz="1200" kern="1200" dirty="0" smtClean="0">
                <a:solidFill>
                  <a:schemeClr val="tx1"/>
                </a:solidFill>
                <a:latin typeface="+mn-lt"/>
                <a:ea typeface="+mn-ea"/>
                <a:cs typeface="+mn-cs"/>
              </a:rPr>
              <a:t>Şans ve çevre faktörü % 10-15</a:t>
            </a: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10</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Çalışmaya başladığınızda aralıklı ve molalar vererek başlayınız. Çalışma isteğiniz azaldığında bile devam etmelisiniz.</a:t>
            </a:r>
          </a:p>
          <a:p>
            <a:r>
              <a:rPr lang="tr-TR" dirty="0" smtClean="0"/>
              <a:t>Çalışırken renkli kalemler, post-itler,</a:t>
            </a:r>
            <a:r>
              <a:rPr lang="tr-TR" baseline="0" dirty="0" smtClean="0"/>
              <a:t> öğrenme biçiminize uygun olarak çalışmalısınız.</a:t>
            </a:r>
          </a:p>
          <a:p>
            <a:r>
              <a:rPr lang="tr-TR" baseline="0" dirty="0" smtClean="0"/>
              <a:t>Çalışmanız bittikten sonra sizi mutlu edecek ve keyif alabileceğiniz bir etkinlik yapabilirsiniz.</a:t>
            </a:r>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11</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Amaç sizin varacağınız noktadır, çalışma teknikleriniz ise yolunuz, rotanız, rehberinizdir. Bu yolları, rehberleri veya rotayı kullanmadan gerçekten hedeflediğiniz noktaya ulaşmanız mümkün olmayacaktır. Bu anlamda öncelikle kendinize aşağıdaki soruları sormalısınız: </a:t>
            </a:r>
          </a:p>
          <a:p>
            <a:r>
              <a:rPr lang="tr-TR" sz="1200" i="1" kern="1200" dirty="0" smtClean="0">
                <a:solidFill>
                  <a:schemeClr val="tx1"/>
                </a:solidFill>
                <a:latin typeface="+mn-lt"/>
                <a:ea typeface="+mn-ea"/>
                <a:cs typeface="+mn-cs"/>
              </a:rPr>
              <a:t>10 sene sonra nerede olmak istiyorum.</a:t>
            </a:r>
            <a:br>
              <a:rPr lang="tr-TR" sz="1200" i="1" kern="1200" dirty="0" smtClean="0">
                <a:solidFill>
                  <a:schemeClr val="tx1"/>
                </a:solidFill>
                <a:latin typeface="+mn-lt"/>
                <a:ea typeface="+mn-ea"/>
                <a:cs typeface="+mn-cs"/>
              </a:rPr>
            </a:br>
            <a:r>
              <a:rPr lang="tr-TR" sz="1200" i="1" kern="1200" dirty="0" smtClean="0">
                <a:solidFill>
                  <a:schemeClr val="tx1"/>
                </a:solidFill>
                <a:latin typeface="+mn-lt"/>
                <a:ea typeface="+mn-ea"/>
                <a:cs typeface="+mn-cs"/>
              </a:rPr>
              <a:t>5 sene sonra nerede olmak istiyorum.</a:t>
            </a:r>
            <a:br>
              <a:rPr lang="tr-TR" sz="1200" i="1" kern="1200" dirty="0" smtClean="0">
                <a:solidFill>
                  <a:schemeClr val="tx1"/>
                </a:solidFill>
                <a:latin typeface="+mn-lt"/>
                <a:ea typeface="+mn-ea"/>
                <a:cs typeface="+mn-cs"/>
              </a:rPr>
            </a:br>
            <a:r>
              <a:rPr lang="tr-TR" sz="1200" i="1" kern="1200" dirty="0" smtClean="0">
                <a:solidFill>
                  <a:schemeClr val="tx1"/>
                </a:solidFill>
                <a:latin typeface="+mn-lt"/>
                <a:ea typeface="+mn-ea"/>
                <a:cs typeface="+mn-cs"/>
              </a:rPr>
              <a:t>1 sene sonra nerede olmak istiyorum</a:t>
            </a:r>
            <a:endParaRPr lang="tr-TR" sz="1200" kern="1200" dirty="0" smtClean="0">
              <a:solidFill>
                <a:schemeClr val="tx1"/>
              </a:solidFill>
              <a:latin typeface="+mn-lt"/>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D3605AC5-2B0E-4F8B-B406-8DF9D3336AA2}" type="slidenum">
              <a:rPr lang="tr-TR" smtClean="0"/>
              <a:pPr/>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09.10.2018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09.10.2018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09.10.2018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09.10.2018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09.10.2018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09.10.2018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09.10.2018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iUob_bs-3dAhWL6aQKHWMYDrYQjRx6BAgBEAU&amp;url=http://www.yenislayt.com/materyal/10633-clipart-saskin-kitap-okuyan-cocuk&amp;psig=AOvVaw0ZgZN6LSEp8EOkaWYdfnSI&amp;ust=1538763687793505"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F:\mahir.mp4"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file:///F:\domino%20ta&#351;lar&#305;.mp4"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file:///C:\Users\ilhan\Desktop\AZ&#304;Z%20S..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WhatsApp Image 2018-10-09 at 14.35.25.jpeg"/>
          <p:cNvPicPr>
            <a:picLocks noChangeAspect="1"/>
          </p:cNvPicPr>
          <p:nvPr/>
        </p:nvPicPr>
        <p:blipFill>
          <a:blip r:embed="rId2" cstate="print"/>
          <a:stretch>
            <a:fillRect/>
          </a:stretch>
        </p:blipFill>
        <p:spPr>
          <a:xfrm>
            <a:off x="0" y="-43406"/>
            <a:ext cx="9144000" cy="69014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ÇALIŞMIYORUZ?</a:t>
            </a:r>
            <a:endParaRPr lang="tr-TR" sz="2500" b="1" dirty="0">
              <a:latin typeface="Arial" pitchFamily="34" charset="0"/>
              <a:cs typeface="Arial" pitchFamily="34" charset="0"/>
            </a:endParaRPr>
          </a:p>
        </p:txBody>
      </p:sp>
      <p:sp>
        <p:nvSpPr>
          <p:cNvPr id="3" name="2 Metin kutusu"/>
          <p:cNvSpPr txBox="1"/>
          <p:nvPr/>
        </p:nvSpPr>
        <p:spPr>
          <a:xfrm>
            <a:off x="2267744" y="1105580"/>
            <a:ext cx="4116833" cy="523220"/>
          </a:xfrm>
          <a:prstGeom prst="rect">
            <a:avLst/>
          </a:prstGeom>
          <a:noFill/>
        </p:spPr>
        <p:txBody>
          <a:bodyPr wrap="none" rtlCol="0">
            <a:spAutoFit/>
          </a:bodyPr>
          <a:lstStyle/>
          <a:p>
            <a:pPr marL="269875" indent="-269875">
              <a:buFont typeface="Arial" pitchFamily="34" charset="0"/>
              <a:buChar char="•"/>
            </a:pPr>
            <a:r>
              <a:rPr lang="tr-TR" sz="2800" b="1" dirty="0" smtClean="0">
                <a:latin typeface="Arial Narrow" pitchFamily="34" charset="0"/>
              </a:rPr>
              <a:t>Acaba nasıl öğreniyoruz?.</a:t>
            </a:r>
          </a:p>
        </p:txBody>
      </p:sp>
      <p:pic>
        <p:nvPicPr>
          <p:cNvPr id="2050" name="Picture 2" descr="şaşkın çocuk ile ilgili görsel sonucu">
            <a:hlinkClick r:id="rId3"/>
          </p:cNvPr>
          <p:cNvPicPr>
            <a:picLocks noChangeAspect="1" noChangeArrowheads="1"/>
          </p:cNvPicPr>
          <p:nvPr/>
        </p:nvPicPr>
        <p:blipFill>
          <a:blip r:embed="rId4" cstate="print"/>
          <a:srcRect/>
          <a:stretch>
            <a:fillRect/>
          </a:stretch>
        </p:blipFill>
        <p:spPr bwMode="auto">
          <a:xfrm>
            <a:off x="4143372" y="1357298"/>
            <a:ext cx="4429156" cy="4942291"/>
          </a:xfrm>
          <a:prstGeom prst="rect">
            <a:avLst/>
          </a:prstGeom>
          <a:noFill/>
        </p:spPr>
      </p:pic>
      <p:sp>
        <p:nvSpPr>
          <p:cNvPr id="7" name="6 Köşeleri Yuvarlanmış Dikdörtgen Belirtme Çizgisi"/>
          <p:cNvSpPr/>
          <p:nvPr/>
        </p:nvSpPr>
        <p:spPr>
          <a:xfrm>
            <a:off x="571472" y="1857364"/>
            <a:ext cx="3357586" cy="2643206"/>
          </a:xfrm>
          <a:prstGeom prst="wedgeRoundRectCallout">
            <a:avLst>
              <a:gd name="adj1" fmla="val 93403"/>
              <a:gd name="adj2" fmla="val -16152"/>
              <a:gd name="adj3"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latin typeface="Arial" pitchFamily="34" charset="0"/>
                <a:cs typeface="Arial" pitchFamily="34" charset="0"/>
              </a:rPr>
              <a:t>Yahu acaba ben nasıl öğreniyorum?</a:t>
            </a:r>
          </a:p>
          <a:p>
            <a:endParaRPr lang="tr-TR" sz="2000" b="1" dirty="0" smtClean="0">
              <a:solidFill>
                <a:schemeClr val="tx1"/>
              </a:solidFill>
              <a:latin typeface="Arial" pitchFamily="34" charset="0"/>
              <a:cs typeface="Arial" pitchFamily="34" charset="0"/>
            </a:endParaRPr>
          </a:p>
          <a:p>
            <a:r>
              <a:rPr lang="tr-TR" sz="2000" b="1" dirty="0" smtClean="0">
                <a:solidFill>
                  <a:schemeClr val="tx1"/>
                </a:solidFill>
                <a:latin typeface="Arial" pitchFamily="34" charset="0"/>
                <a:cs typeface="Arial" pitchFamily="34" charset="0"/>
              </a:rPr>
              <a:t>Okudum olmadı, dinledim olmadı…</a:t>
            </a:r>
          </a:p>
          <a:p>
            <a:endParaRPr lang="tr-TR" sz="2000" b="1" dirty="0" smtClean="0">
              <a:solidFill>
                <a:schemeClr val="tx1"/>
              </a:solidFill>
              <a:latin typeface="Arial" pitchFamily="34" charset="0"/>
              <a:cs typeface="Arial" pitchFamily="34" charset="0"/>
            </a:endParaRPr>
          </a:p>
          <a:p>
            <a:r>
              <a:rPr lang="tr-TR" sz="2000" b="1" dirty="0" err="1" smtClean="0">
                <a:solidFill>
                  <a:schemeClr val="tx1"/>
                </a:solidFill>
                <a:latin typeface="Arial" pitchFamily="34" charset="0"/>
                <a:cs typeface="Arial" pitchFamily="34" charset="0"/>
              </a:rPr>
              <a:t>Eee</a:t>
            </a:r>
            <a:r>
              <a:rPr lang="tr-TR" sz="2000" b="1" dirty="0" smtClean="0">
                <a:solidFill>
                  <a:schemeClr val="tx1"/>
                </a:solidFill>
                <a:latin typeface="Arial" pitchFamily="34" charset="0"/>
                <a:cs typeface="Arial" pitchFamily="34" charset="0"/>
              </a:rPr>
              <a:t>, daha ne yapabilirim ki?</a:t>
            </a:r>
            <a:endParaRPr lang="tr-TR" sz="20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 YAPMALIYIZ?</a:t>
            </a:r>
            <a:endParaRPr lang="tr-TR" sz="2500" b="1" dirty="0">
              <a:latin typeface="Arial" pitchFamily="34" charset="0"/>
              <a:cs typeface="Arial" pitchFamily="34" charset="0"/>
            </a:endParaRPr>
          </a:p>
        </p:txBody>
      </p:sp>
      <p:sp>
        <p:nvSpPr>
          <p:cNvPr id="3" name="2 Metin kutusu"/>
          <p:cNvSpPr txBox="1"/>
          <p:nvPr/>
        </p:nvSpPr>
        <p:spPr>
          <a:xfrm>
            <a:off x="285720" y="1628800"/>
            <a:ext cx="8429684" cy="1815882"/>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Kısa süreli ama sürekli çalışmalıyız.</a:t>
            </a:r>
          </a:p>
          <a:p>
            <a:pPr marL="269875" indent="-269875">
              <a:buFont typeface="Arial" pitchFamily="34" charset="0"/>
              <a:buChar char="•"/>
            </a:pPr>
            <a:r>
              <a:rPr lang="tr-TR" sz="2800" b="1" dirty="0" smtClean="0">
                <a:latin typeface="Arial Narrow" pitchFamily="34" charset="0"/>
              </a:rPr>
              <a:t>Çalıştığımız konu ile ilgili eğlenceli yöntemler seçmeliyiz.</a:t>
            </a:r>
          </a:p>
          <a:p>
            <a:pPr marL="269875" indent="-269875">
              <a:buFont typeface="Arial" pitchFamily="34" charset="0"/>
              <a:buChar char="•"/>
            </a:pPr>
            <a:r>
              <a:rPr lang="tr-TR" sz="2800" b="1" dirty="0" smtClean="0">
                <a:latin typeface="Arial Narrow" pitchFamily="34" charset="0"/>
              </a:rPr>
              <a:t>Çalıştıktan sonra kendimizi ödüllendirmeliyiz.</a:t>
            </a:r>
          </a:p>
          <a:p>
            <a:pPr marL="269875" indent="-269875">
              <a:buFont typeface="Arial" pitchFamily="34" charset="0"/>
              <a:buChar char="•"/>
            </a:pPr>
            <a:endParaRPr lang="tr-TR" sz="2800" b="1" dirty="0" smtClean="0">
              <a:latin typeface="Arial Narrow" pitchFamily="34" charset="0"/>
            </a:endParaRPr>
          </a:p>
        </p:txBody>
      </p:sp>
      <p:pic>
        <p:nvPicPr>
          <p:cNvPr id="4" name="3 Resim" descr="KUPA.png"/>
          <p:cNvPicPr>
            <a:picLocks noChangeAspect="1"/>
          </p:cNvPicPr>
          <p:nvPr/>
        </p:nvPicPr>
        <p:blipFill>
          <a:blip r:embed="rId3" cstate="print"/>
          <a:stretch>
            <a:fillRect/>
          </a:stretch>
        </p:blipFill>
        <p:spPr>
          <a:xfrm>
            <a:off x="2786050" y="3643314"/>
            <a:ext cx="2667000" cy="23145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GEÇMİŞ DÖNEMDEN EKSİKLERİMİZ ÇOKTUR.</a:t>
            </a:r>
            <a:endParaRPr lang="tr-TR" sz="2500" b="1" dirty="0">
              <a:latin typeface="Arial" pitchFamily="34" charset="0"/>
              <a:cs typeface="Arial" pitchFamily="34" charset="0"/>
            </a:endParaRPr>
          </a:p>
        </p:txBody>
      </p:sp>
      <p:sp>
        <p:nvSpPr>
          <p:cNvPr id="3" name="2 Metin kutusu"/>
          <p:cNvSpPr txBox="1"/>
          <p:nvPr/>
        </p:nvSpPr>
        <p:spPr>
          <a:xfrm>
            <a:off x="285720" y="1285860"/>
            <a:ext cx="8501122" cy="1815882"/>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Günlük olarak tekrar çalışmaları yapmalıyız.</a:t>
            </a:r>
          </a:p>
          <a:p>
            <a:pPr marL="269875" indent="-269875">
              <a:buFont typeface="Arial" pitchFamily="34" charset="0"/>
              <a:buChar char="•"/>
            </a:pPr>
            <a:r>
              <a:rPr lang="tr-TR" sz="2800" b="1" dirty="0" smtClean="0">
                <a:latin typeface="Arial Narrow" pitchFamily="34" charset="0"/>
              </a:rPr>
              <a:t>Eksikleri tespit ederek, tamamlamaya yönelik ek program uygulamalıyız.</a:t>
            </a:r>
          </a:p>
          <a:p>
            <a:pPr marL="269875" indent="-269875">
              <a:buFont typeface="Arial" pitchFamily="34" charset="0"/>
              <a:buChar char="•"/>
            </a:pPr>
            <a:endParaRPr lang="tr-TR" sz="2800" b="1" dirty="0" smtClean="0">
              <a:latin typeface="Arial Narrow" pitchFamily="34" charset="0"/>
            </a:endParaRPr>
          </a:p>
        </p:txBody>
      </p:sp>
      <p:pic>
        <p:nvPicPr>
          <p:cNvPr id="4" name="3 Resim" descr="PROGRAM.jpg"/>
          <p:cNvPicPr>
            <a:picLocks noChangeAspect="1"/>
          </p:cNvPicPr>
          <p:nvPr/>
        </p:nvPicPr>
        <p:blipFill>
          <a:blip r:embed="rId2" cstate="print"/>
          <a:stretch>
            <a:fillRect/>
          </a:stretch>
        </p:blipFill>
        <p:spPr>
          <a:xfrm>
            <a:off x="2285984" y="2714620"/>
            <a:ext cx="3352800" cy="3352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EĞİTİM HAYATINDAN BEKLENTİLERİMİZ DÜŞÜKTÜR.</a:t>
            </a:r>
            <a:endParaRPr lang="tr-TR" sz="2500" b="1" dirty="0">
              <a:latin typeface="Arial" pitchFamily="34" charset="0"/>
              <a:cs typeface="Arial" pitchFamily="34" charset="0"/>
            </a:endParaRPr>
          </a:p>
        </p:txBody>
      </p:sp>
      <p:sp>
        <p:nvSpPr>
          <p:cNvPr id="3" name="2 Metin kutusu"/>
          <p:cNvSpPr txBox="1"/>
          <p:nvPr/>
        </p:nvSpPr>
        <p:spPr>
          <a:xfrm>
            <a:off x="285720" y="1285860"/>
            <a:ext cx="8501122" cy="2677656"/>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Hayattan ne beklediğimizi belirlemeliyiz. </a:t>
            </a:r>
          </a:p>
          <a:p>
            <a:pPr marL="269875" indent="-269875">
              <a:buFont typeface="Arial" pitchFamily="34" charset="0"/>
              <a:buChar char="•"/>
            </a:pPr>
            <a:r>
              <a:rPr lang="tr-TR" sz="2800" b="1" dirty="0" smtClean="0">
                <a:latin typeface="Arial Narrow" pitchFamily="34" charset="0"/>
              </a:rPr>
              <a:t>Rehber öğretmenimizle, hayata ve eğitimimize dair duygu ve düşüncelerimizi paylaşmalıyız.</a:t>
            </a:r>
          </a:p>
          <a:p>
            <a:pPr marL="269875" indent="-269875">
              <a:buFont typeface="Arial" pitchFamily="34" charset="0"/>
              <a:buChar char="•"/>
            </a:pPr>
            <a:r>
              <a:rPr lang="tr-TR" sz="2800" b="1" dirty="0" smtClean="0">
                <a:latin typeface="Arial Narrow" pitchFamily="34" charset="0"/>
              </a:rPr>
              <a:t>Hayattan beklentilerimizi düşüren şeyleri bulmaya ve bunlarla baş etme yöntemlerini öğrenmeliyiz.</a:t>
            </a:r>
          </a:p>
          <a:p>
            <a:pPr marL="269875" indent="-269875">
              <a:buFont typeface="Arial" pitchFamily="34" charset="0"/>
              <a:buChar char="•"/>
            </a:pPr>
            <a:endParaRPr lang="tr-TR" sz="2800" b="1" dirty="0" smtClean="0">
              <a:latin typeface="Arial Narrow" pitchFamily="34" charset="0"/>
            </a:endParaRPr>
          </a:p>
        </p:txBody>
      </p:sp>
      <p:pic>
        <p:nvPicPr>
          <p:cNvPr id="4" name="3 Resim" descr="BEKLENTİ.jpg"/>
          <p:cNvPicPr>
            <a:picLocks noChangeAspect="1"/>
          </p:cNvPicPr>
          <p:nvPr/>
        </p:nvPicPr>
        <p:blipFill>
          <a:blip r:embed="rId3" cstate="print"/>
          <a:stretch>
            <a:fillRect/>
          </a:stretch>
        </p:blipFill>
        <p:spPr>
          <a:xfrm>
            <a:off x="2915816" y="3774220"/>
            <a:ext cx="2726614" cy="272661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ÇALIŞMA ORTAMIMIZ UYGUN DEĞİLDİR.</a:t>
            </a:r>
            <a:endParaRPr lang="tr-TR" sz="2500" b="1" dirty="0">
              <a:latin typeface="Arial" pitchFamily="34" charset="0"/>
              <a:cs typeface="Arial" pitchFamily="34" charset="0"/>
            </a:endParaRPr>
          </a:p>
        </p:txBody>
      </p:sp>
      <p:sp>
        <p:nvSpPr>
          <p:cNvPr id="3" name="2 Metin kutusu"/>
          <p:cNvSpPr txBox="1"/>
          <p:nvPr/>
        </p:nvSpPr>
        <p:spPr>
          <a:xfrm>
            <a:off x="285720" y="1124744"/>
            <a:ext cx="8501122" cy="2677656"/>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Evde mutlaka bir odayı/bölümü/köşeyi çalışma köşesi olarak belirlemeliyiz.</a:t>
            </a:r>
          </a:p>
          <a:p>
            <a:pPr marL="269875" indent="-269875">
              <a:buFont typeface="Arial" pitchFamily="34" charset="0"/>
              <a:buChar char="•"/>
            </a:pPr>
            <a:r>
              <a:rPr lang="tr-TR" sz="2800" b="1" dirty="0" smtClean="0">
                <a:latin typeface="Arial Narrow" pitchFamily="34" charset="0"/>
              </a:rPr>
              <a:t>Genel olarak, çalışmalarımızı hep bu köşede yapmalıyız.</a:t>
            </a:r>
          </a:p>
          <a:p>
            <a:pPr marL="269875" indent="-269875">
              <a:buFont typeface="Arial" pitchFamily="34" charset="0"/>
              <a:buChar char="•"/>
            </a:pPr>
            <a:r>
              <a:rPr lang="tr-TR" sz="2800" b="1" dirty="0" smtClean="0">
                <a:latin typeface="Arial Narrow" pitchFamily="34" charset="0"/>
              </a:rPr>
              <a:t>Çalışma köşemizin, ses, ısı, ışık ve oturma düzenini rahat edeceğimiz şekilde düzenlemeliyiz.</a:t>
            </a:r>
          </a:p>
          <a:p>
            <a:pPr marL="269875" indent="-269875">
              <a:buFont typeface="Arial" pitchFamily="34" charset="0"/>
              <a:buChar char="•"/>
            </a:pPr>
            <a:endParaRPr lang="tr-TR" sz="2800" b="1" dirty="0" smtClean="0">
              <a:latin typeface="Arial Narrow" pitchFamily="34" charset="0"/>
            </a:endParaRPr>
          </a:p>
        </p:txBody>
      </p:sp>
      <p:pic>
        <p:nvPicPr>
          <p:cNvPr id="4" name="3 Resim" descr="ÇALIŞMA KÖŞESİ.jpg"/>
          <p:cNvPicPr>
            <a:picLocks noChangeAspect="1"/>
          </p:cNvPicPr>
          <p:nvPr/>
        </p:nvPicPr>
        <p:blipFill>
          <a:blip r:embed="rId3" cstate="print"/>
          <a:stretch>
            <a:fillRect/>
          </a:stretch>
        </p:blipFill>
        <p:spPr>
          <a:xfrm>
            <a:off x="2643174" y="3288548"/>
            <a:ext cx="3452820" cy="345282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ÖĞRENME YÖNTEMLERİ İLE İLGİLİ BİLGİ EKSİKTİR.</a:t>
            </a:r>
            <a:endParaRPr lang="tr-TR" sz="2500" b="1" dirty="0">
              <a:latin typeface="Arial" pitchFamily="34" charset="0"/>
              <a:cs typeface="Arial" pitchFamily="34" charset="0"/>
            </a:endParaRPr>
          </a:p>
        </p:txBody>
      </p:sp>
      <p:sp>
        <p:nvSpPr>
          <p:cNvPr id="3" name="2 Metin kutusu"/>
          <p:cNvSpPr txBox="1"/>
          <p:nvPr/>
        </p:nvSpPr>
        <p:spPr>
          <a:xfrm>
            <a:off x="285720" y="1976641"/>
            <a:ext cx="8501122" cy="3108543"/>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Ders çalışma saatini kendi günlük ritmine göre ayarlama</a:t>
            </a:r>
          </a:p>
          <a:p>
            <a:pPr marL="269875" indent="-269875">
              <a:buFont typeface="Arial" pitchFamily="34" charset="0"/>
              <a:buChar char="•"/>
            </a:pPr>
            <a:r>
              <a:rPr lang="tr-TR" sz="2800" b="1" dirty="0" smtClean="0">
                <a:latin typeface="Arial Narrow" pitchFamily="34" charset="0"/>
              </a:rPr>
              <a:t>Ders çalışma rutini oluşturma</a:t>
            </a:r>
          </a:p>
          <a:p>
            <a:pPr marL="269875" indent="-269875">
              <a:buFont typeface="Arial" pitchFamily="34" charset="0"/>
              <a:buChar char="•"/>
            </a:pPr>
            <a:r>
              <a:rPr lang="tr-TR" sz="2800" b="1" dirty="0" smtClean="0">
                <a:latin typeface="Arial Narrow" pitchFamily="34" charset="0"/>
              </a:rPr>
              <a:t>Derse başlama, sürdürme ve sonlandırma</a:t>
            </a:r>
          </a:p>
          <a:p>
            <a:pPr marL="269875" indent="-269875">
              <a:buFont typeface="Arial" pitchFamily="34" charset="0"/>
              <a:buChar char="•"/>
            </a:pPr>
            <a:r>
              <a:rPr lang="tr-TR" sz="2800" b="1" dirty="0" smtClean="0">
                <a:latin typeface="Arial Narrow" pitchFamily="34" charset="0"/>
              </a:rPr>
              <a:t>Yazarak, not alarak, kaydederek çalışma</a:t>
            </a:r>
          </a:p>
          <a:p>
            <a:pPr marL="269875" indent="-269875">
              <a:buFont typeface="Arial" pitchFamily="34" charset="0"/>
              <a:buChar char="•"/>
            </a:pPr>
            <a:r>
              <a:rPr lang="tr-TR" sz="2800" b="1" dirty="0" smtClean="0">
                <a:latin typeface="Arial Narrow" pitchFamily="34" charset="0"/>
              </a:rPr>
              <a:t>Tekrar yaparak çalışma</a:t>
            </a:r>
          </a:p>
          <a:p>
            <a:pPr marL="269875" indent="-269875">
              <a:buFont typeface="Arial" pitchFamily="34" charset="0"/>
              <a:buChar char="•"/>
            </a:pPr>
            <a:r>
              <a:rPr lang="tr-TR" sz="2800" b="1" dirty="0" smtClean="0">
                <a:latin typeface="Arial Narrow" pitchFamily="34" charset="0"/>
              </a:rPr>
              <a:t>Kritik noktaları belirleme</a:t>
            </a:r>
          </a:p>
          <a:p>
            <a:pPr marL="269875" indent="-269875">
              <a:buFont typeface="Arial" pitchFamily="34" charset="0"/>
              <a:buChar char="•"/>
            </a:pPr>
            <a:r>
              <a:rPr lang="tr-TR" sz="2800" b="1" dirty="0" smtClean="0">
                <a:latin typeface="Arial Narrow" pitchFamily="34" charset="0"/>
              </a:rPr>
              <a:t>Konuyu bir arkadaşına anlatma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ETKİLİ ÇALIŞMA BECERİLERİ</a:t>
            </a:r>
            <a:endParaRPr lang="tr-TR" sz="2500" b="1" dirty="0">
              <a:latin typeface="Arial" pitchFamily="34" charset="0"/>
              <a:cs typeface="Arial" pitchFamily="34" charset="0"/>
            </a:endParaRPr>
          </a:p>
        </p:txBody>
      </p:sp>
      <p:sp>
        <p:nvSpPr>
          <p:cNvPr id="3" name="2 Metin kutusu"/>
          <p:cNvSpPr txBox="1"/>
          <p:nvPr/>
        </p:nvSpPr>
        <p:spPr>
          <a:xfrm>
            <a:off x="1043608" y="1196752"/>
            <a:ext cx="7526640" cy="5262979"/>
          </a:xfrm>
          <a:prstGeom prst="rect">
            <a:avLst/>
          </a:prstGeom>
          <a:noFill/>
        </p:spPr>
        <p:txBody>
          <a:bodyPr wrap="square" rtlCol="0">
            <a:spAutoFit/>
          </a:bodyPr>
          <a:lstStyle/>
          <a:p>
            <a:pPr>
              <a:buFont typeface="Arial" pitchFamily="34" charset="0"/>
              <a:buChar char="•"/>
            </a:pPr>
            <a:endParaRPr lang="tr-TR" sz="2800" b="1" dirty="0" smtClean="0">
              <a:solidFill>
                <a:srgbClr val="FF0000"/>
              </a:solidFill>
              <a:latin typeface="Arial" pitchFamily="34" charset="0"/>
              <a:cs typeface="Arial" pitchFamily="34" charset="0"/>
            </a:endParaRPr>
          </a:p>
          <a:p>
            <a:pPr lvl="0">
              <a:buFont typeface="Arial" pitchFamily="34" charset="0"/>
              <a:buChar char="•"/>
            </a:pPr>
            <a:r>
              <a:rPr lang="tr-TR" sz="2800" b="1" dirty="0" smtClean="0">
                <a:latin typeface="Arial" pitchFamily="34" charset="0"/>
                <a:cs typeface="Arial" pitchFamily="34" charset="0"/>
              </a:rPr>
              <a:t>Zamanın iyi planlanması</a:t>
            </a:r>
          </a:p>
          <a:p>
            <a:pPr lvl="0">
              <a:buFont typeface="Arial" pitchFamily="34" charset="0"/>
              <a:buChar char="•"/>
            </a:pPr>
            <a:r>
              <a:rPr lang="tr-TR" sz="2800" b="1" dirty="0" smtClean="0">
                <a:latin typeface="Arial" pitchFamily="34" charset="0"/>
                <a:cs typeface="Arial" pitchFamily="34" charset="0"/>
              </a:rPr>
              <a:t>Çalışma ortamının düzenlenmesi</a:t>
            </a:r>
          </a:p>
          <a:p>
            <a:pPr lvl="0">
              <a:buFont typeface="Arial" pitchFamily="34" charset="0"/>
              <a:buChar char="•"/>
            </a:pPr>
            <a:r>
              <a:rPr lang="tr-TR" sz="2800" b="1" dirty="0" smtClean="0">
                <a:latin typeface="Arial" pitchFamily="34" charset="0"/>
                <a:cs typeface="Arial" pitchFamily="34" charset="0"/>
              </a:rPr>
              <a:t>Çalışma sürelerinin ve aralıklarının düzenlenmesi</a:t>
            </a:r>
          </a:p>
          <a:p>
            <a:pPr lvl="0">
              <a:buFont typeface="Arial" pitchFamily="34" charset="0"/>
              <a:buChar char="•"/>
            </a:pPr>
            <a:r>
              <a:rPr lang="tr-TR" sz="2800" b="1" dirty="0" smtClean="0">
                <a:latin typeface="Arial" pitchFamily="34" charset="0"/>
                <a:cs typeface="Arial" pitchFamily="34" charset="0"/>
              </a:rPr>
              <a:t>Belleği güçlendirme</a:t>
            </a:r>
          </a:p>
          <a:p>
            <a:pPr lvl="0">
              <a:buFont typeface="Arial" pitchFamily="34" charset="0"/>
              <a:buChar char="•"/>
            </a:pPr>
            <a:r>
              <a:rPr lang="tr-TR" sz="2800" b="1" dirty="0" smtClean="0">
                <a:latin typeface="Arial" pitchFamily="34" charset="0"/>
                <a:cs typeface="Arial" pitchFamily="34" charset="0"/>
              </a:rPr>
              <a:t>Motivasyon</a:t>
            </a:r>
          </a:p>
          <a:p>
            <a:pPr lvl="0">
              <a:buFont typeface="Arial" pitchFamily="34" charset="0"/>
              <a:buChar char="•"/>
            </a:pPr>
            <a:r>
              <a:rPr lang="tr-TR" sz="2800" b="1" dirty="0" smtClean="0">
                <a:latin typeface="Arial" pitchFamily="34" charset="0"/>
                <a:cs typeface="Arial" pitchFamily="34" charset="0"/>
              </a:rPr>
              <a:t>Not tutma</a:t>
            </a:r>
          </a:p>
          <a:p>
            <a:pPr lvl="0">
              <a:buFont typeface="Arial" pitchFamily="34" charset="0"/>
              <a:buChar char="•"/>
            </a:pPr>
            <a:r>
              <a:rPr lang="tr-TR" sz="2800" b="1" dirty="0" smtClean="0">
                <a:latin typeface="Arial" pitchFamily="34" charset="0"/>
                <a:cs typeface="Arial" pitchFamily="34" charset="0"/>
              </a:rPr>
              <a:t>Aktif dinleme</a:t>
            </a:r>
          </a:p>
          <a:p>
            <a:pPr lvl="0">
              <a:buFont typeface="Arial" pitchFamily="34" charset="0"/>
              <a:buChar char="•"/>
            </a:pPr>
            <a:r>
              <a:rPr lang="tr-TR" sz="2800" b="1" dirty="0" smtClean="0">
                <a:latin typeface="Arial" pitchFamily="34" charset="0"/>
                <a:cs typeface="Arial" pitchFamily="34" charset="0"/>
              </a:rPr>
              <a:t>Hızlı ve etkili okuma</a:t>
            </a:r>
          </a:p>
          <a:p>
            <a:pPr lvl="0">
              <a:buFont typeface="Arial" pitchFamily="34" charset="0"/>
              <a:buChar char="•"/>
            </a:pPr>
            <a:r>
              <a:rPr lang="tr-TR" sz="2800" b="1" dirty="0" smtClean="0">
                <a:latin typeface="Arial" pitchFamily="34" charset="0"/>
                <a:cs typeface="Arial" pitchFamily="34" charset="0"/>
              </a:rPr>
              <a:t>Bilgi kaynaklarından yararlanma</a:t>
            </a:r>
          </a:p>
          <a:p>
            <a:pPr marL="269875" indent="-269875">
              <a:buFont typeface="Arial" pitchFamily="34" charset="0"/>
              <a:buChar char="•"/>
            </a:pPr>
            <a:endParaRPr lang="tr-TR"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5" descr="sınıf (9)"/>
          <p:cNvPicPr>
            <a:picLocks noChangeAspect="1" noChangeArrowheads="1"/>
          </p:cNvPicPr>
          <p:nvPr/>
        </p:nvPicPr>
        <p:blipFill>
          <a:blip r:embed="rId3" cstate="print"/>
          <a:srcRect/>
          <a:stretch>
            <a:fillRect/>
          </a:stretch>
        </p:blipFill>
        <p:spPr bwMode="auto">
          <a:xfrm>
            <a:off x="5000628" y="2934129"/>
            <a:ext cx="3286148" cy="19350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5 Başlık"/>
          <p:cNvSpPr>
            <a:spLocks noGrp="1"/>
          </p:cNvSpPr>
          <p:nvPr>
            <p:ph type="title"/>
          </p:nvPr>
        </p:nvSpPr>
        <p:spPr>
          <a:xfrm>
            <a:off x="714348" y="1112204"/>
            <a:ext cx="7143800" cy="804628"/>
          </a:xfrm>
        </p:spPr>
        <p:txBody>
          <a:bodyPr>
            <a:noAutofit/>
          </a:bodyPr>
          <a:lstStyle/>
          <a:p>
            <a:pPr indent="342900" algn="ctr"/>
            <a:r>
              <a:rPr lang="tr-TR" sz="2800" b="1" dirty="0" smtClean="0">
                <a:solidFill>
                  <a:schemeClr val="tx1"/>
                </a:solidFill>
                <a:latin typeface="Arial" pitchFamily="34" charset="0"/>
                <a:ea typeface="Calibri" pitchFamily="34" charset="0"/>
                <a:cs typeface="Arial" pitchFamily="34" charset="0"/>
              </a:rPr>
              <a:t>İzle, sor, oku, anlat, tekrarla</a:t>
            </a:r>
            <a:endParaRPr lang="tr-TR" sz="2800" dirty="0">
              <a:solidFill>
                <a:schemeClr val="tx1"/>
              </a:solidFill>
              <a:latin typeface="Arial" pitchFamily="34" charset="0"/>
              <a:cs typeface="Arial" pitchFamily="34" charset="0"/>
            </a:endParaRPr>
          </a:p>
        </p:txBody>
      </p:sp>
      <p:sp>
        <p:nvSpPr>
          <p:cNvPr id="7" name="6 İçerik Yer Tutucusu"/>
          <p:cNvSpPr>
            <a:spLocks noGrp="1"/>
          </p:cNvSpPr>
          <p:nvPr>
            <p:ph sz="quarter" idx="1"/>
          </p:nvPr>
        </p:nvSpPr>
        <p:spPr>
          <a:xfrm>
            <a:off x="714348" y="2513986"/>
            <a:ext cx="3929090" cy="2643206"/>
          </a:xfrm>
        </p:spPr>
        <p:txBody>
          <a:bodyPr>
            <a:noAutofit/>
          </a:bodyPr>
          <a:lstStyle/>
          <a:p>
            <a:pPr>
              <a:buFont typeface="Arial" pitchFamily="34" charset="0"/>
              <a:buChar char="•"/>
            </a:pPr>
            <a:r>
              <a:rPr lang="tr-TR" sz="2800" b="1" dirty="0" smtClean="0">
                <a:latin typeface="Arial" pitchFamily="34" charset="0"/>
                <a:ea typeface="Calibri" pitchFamily="34" charset="0"/>
                <a:cs typeface="Arial" pitchFamily="34" charset="0"/>
              </a:rPr>
              <a:t>İSOAT yöntemi okuyarak öğrenme konusunda günümüzde çok iyi bir yöntem olarak kabul edilmektedir</a:t>
            </a:r>
            <a:endParaRPr lang="tr-TR" sz="2800" b="1" dirty="0">
              <a:latin typeface="Arial" pitchFamily="34" charset="0"/>
              <a:cs typeface="Arial" pitchFamily="34" charset="0"/>
            </a:endParaRPr>
          </a:p>
        </p:txBody>
      </p:sp>
      <p:sp>
        <p:nvSpPr>
          <p:cNvPr id="5" name="4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bg1"/>
                </a:solidFill>
                <a:latin typeface="Arial" pitchFamily="34" charset="0"/>
                <a:ea typeface="Calibri" pitchFamily="34" charset="0"/>
                <a:cs typeface="Arial" pitchFamily="34" charset="0"/>
              </a:rPr>
              <a:t>ETKİLİ OKUMA (İSOAT)</a:t>
            </a:r>
            <a:r>
              <a:rPr lang="tr-TR" sz="2400" b="1" dirty="0" smtClean="0">
                <a:solidFill>
                  <a:schemeClr val="bg1"/>
                </a:solidFill>
                <a:latin typeface="Arial" pitchFamily="34" charset="0"/>
                <a:ea typeface="Calibri" pitchFamily="34" charset="0"/>
                <a:cs typeface="Arial" pitchFamily="34" charset="0"/>
              </a:rPr>
              <a:t/>
            </a:r>
            <a:br>
              <a:rPr lang="tr-TR" sz="2400" b="1" dirty="0" smtClean="0">
                <a:solidFill>
                  <a:schemeClr val="bg1"/>
                </a:solidFill>
                <a:latin typeface="Arial" pitchFamily="34" charset="0"/>
                <a:ea typeface="Calibri" pitchFamily="34" charset="0"/>
                <a:cs typeface="Arial" pitchFamily="34" charset="0"/>
              </a:rPr>
            </a:br>
            <a:endParaRPr lang="tr-TR" sz="2500" b="1" dirty="0">
              <a:solidFill>
                <a:schemeClr val="bg1"/>
              </a:solidFill>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hir.mp4">
            <a:hlinkClick r:id="" action="ppaction://media"/>
          </p:cNvPr>
          <p:cNvPicPr>
            <a:picLocks noGrp="1" noRot="1" noChangeAspect="1"/>
          </p:cNvPicPr>
          <p:nvPr>
            <p:ph sz="quarter" idx="1"/>
            <a:videoFile r:link="rId1"/>
          </p:nvPr>
        </p:nvPicPr>
        <p:blipFill>
          <a:blip r:embed="rId3" cstate="print"/>
          <a:stretch>
            <a:fillRect/>
          </a:stretch>
        </p:blipFill>
        <p:spPr>
          <a:xfrm>
            <a:off x="1331640" y="1196752"/>
            <a:ext cx="6049011" cy="45367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0" y="144795"/>
            <a:ext cx="8858280" cy="1815882"/>
          </a:xfrm>
          <a:prstGeom prst="rect">
            <a:avLst/>
          </a:prstGeom>
          <a:noFill/>
          <a:ln w="9525">
            <a:noFill/>
            <a:miter lim="800000"/>
            <a:headEnd/>
            <a:tailEnd/>
          </a:ln>
        </p:spPr>
        <p:txBody>
          <a:bodyPr wrap="square" anchor="ctr">
            <a:spAutoFit/>
          </a:bodyPr>
          <a:lstStyle/>
          <a:p>
            <a:pPr algn="ctr"/>
            <a:endParaRPr lang="tr-TR" sz="2800" b="1" dirty="0" smtClean="0">
              <a:solidFill>
                <a:schemeClr val="accent1">
                  <a:lumMod val="75000"/>
                </a:schemeClr>
              </a:solidFill>
              <a:latin typeface="Arial" pitchFamily="34" charset="0"/>
              <a:ea typeface="Calibri" pitchFamily="34" charset="0"/>
              <a:cs typeface="Arial" pitchFamily="34" charset="0"/>
            </a:endParaRPr>
          </a:p>
          <a:p>
            <a:pPr algn="ctr"/>
            <a:endParaRPr lang="tr-TR" sz="2800" b="1" dirty="0">
              <a:solidFill>
                <a:schemeClr val="accent1">
                  <a:lumMod val="75000"/>
                </a:schemeClr>
              </a:solidFill>
              <a:latin typeface="Arial" pitchFamily="34" charset="0"/>
              <a:ea typeface="Calibri" pitchFamily="34" charset="0"/>
              <a:cs typeface="Arial" pitchFamily="34" charset="0"/>
            </a:endParaRPr>
          </a:p>
          <a:p>
            <a:pPr algn="ctr"/>
            <a:r>
              <a:rPr lang="tr-TR" sz="2800" b="1" dirty="0" smtClean="0">
                <a:solidFill>
                  <a:srgbClr val="FF0000"/>
                </a:solidFill>
                <a:latin typeface="Arial" pitchFamily="34" charset="0"/>
                <a:ea typeface="Calibri" pitchFamily="34" charset="0"/>
                <a:cs typeface="Arial" pitchFamily="34" charset="0"/>
              </a:rPr>
              <a:t>(</a:t>
            </a:r>
            <a:r>
              <a:rPr lang="tr-TR" sz="2600" b="1" cap="all" dirty="0" smtClean="0">
                <a:solidFill>
                  <a:srgbClr val="FF0000"/>
                </a:solidFill>
                <a:latin typeface="Arial" pitchFamily="34" charset="0"/>
                <a:ea typeface="Calibri" pitchFamily="34" charset="0"/>
                <a:cs typeface="Arial" pitchFamily="34" charset="0"/>
              </a:rPr>
              <a:t>İleriye </a:t>
            </a:r>
            <a:r>
              <a:rPr lang="tr-TR" sz="2600" b="1" cap="all" dirty="0">
                <a:solidFill>
                  <a:srgbClr val="FF0000"/>
                </a:solidFill>
                <a:latin typeface="Arial" pitchFamily="34" charset="0"/>
                <a:ea typeface="Calibri" pitchFamily="34" charset="0"/>
                <a:cs typeface="Arial" pitchFamily="34" charset="0"/>
              </a:rPr>
              <a:t>bak, </a:t>
            </a:r>
            <a:r>
              <a:rPr lang="tr-TR" sz="2600" b="1" cap="all" dirty="0" err="1" smtClean="0">
                <a:solidFill>
                  <a:srgbClr val="FF0000"/>
                </a:solidFill>
                <a:latin typeface="Arial" pitchFamily="34" charset="0"/>
                <a:ea typeface="Calibri" pitchFamily="34" charset="0"/>
                <a:cs typeface="Arial" pitchFamily="34" charset="0"/>
              </a:rPr>
              <a:t>fİkİrler</a:t>
            </a:r>
            <a:r>
              <a:rPr lang="tr-TR" sz="2600" b="1" cap="all" dirty="0">
                <a:solidFill>
                  <a:srgbClr val="FF0000"/>
                </a:solidFill>
                <a:latin typeface="Arial" pitchFamily="34" charset="0"/>
                <a:ea typeface="Calibri" pitchFamily="34" charset="0"/>
                <a:cs typeface="Arial" pitchFamily="34" charset="0"/>
              </a:rPr>
              <a:t>, </a:t>
            </a:r>
            <a:r>
              <a:rPr lang="tr-TR" sz="2600" b="1" cap="all" dirty="0" smtClean="0">
                <a:solidFill>
                  <a:srgbClr val="FF0000"/>
                </a:solidFill>
                <a:latin typeface="Arial" pitchFamily="34" charset="0"/>
                <a:ea typeface="Calibri" pitchFamily="34" charset="0"/>
                <a:cs typeface="Arial" pitchFamily="34" charset="0"/>
              </a:rPr>
              <a:t>İşaret</a:t>
            </a:r>
            <a:r>
              <a:rPr lang="tr-TR" sz="2600" b="1" cap="all" dirty="0">
                <a:solidFill>
                  <a:srgbClr val="FF0000"/>
                </a:solidFill>
                <a:latin typeface="Arial" pitchFamily="34" charset="0"/>
                <a:ea typeface="Calibri" pitchFamily="34" charset="0"/>
                <a:cs typeface="Arial" pitchFamily="34" charset="0"/>
              </a:rPr>
              <a:t>, </a:t>
            </a:r>
            <a:r>
              <a:rPr lang="tr-TR" sz="2600" b="1" cap="all" dirty="0" smtClean="0">
                <a:solidFill>
                  <a:srgbClr val="FF0000"/>
                </a:solidFill>
                <a:latin typeface="Arial" pitchFamily="34" charset="0"/>
                <a:ea typeface="Calibri" pitchFamily="34" charset="0"/>
                <a:cs typeface="Arial" pitchFamily="34" charset="0"/>
              </a:rPr>
              <a:t>katIL, </a:t>
            </a:r>
            <a:r>
              <a:rPr lang="tr-TR" sz="2600" b="1" cap="all" dirty="0" err="1" smtClean="0">
                <a:solidFill>
                  <a:srgbClr val="FF0000"/>
                </a:solidFill>
                <a:latin typeface="Arial" pitchFamily="34" charset="0"/>
                <a:ea typeface="Calibri" pitchFamily="34" charset="0"/>
                <a:cs typeface="Arial" pitchFamily="34" charset="0"/>
              </a:rPr>
              <a:t>araştIr</a:t>
            </a:r>
            <a:r>
              <a:rPr lang="tr-TR" sz="2600" b="1" cap="all" dirty="0">
                <a:solidFill>
                  <a:srgbClr val="FF0000"/>
                </a:solidFill>
                <a:latin typeface="Arial" pitchFamily="34" charset="0"/>
                <a:ea typeface="Calibri" pitchFamily="34" charset="0"/>
                <a:cs typeface="Arial" pitchFamily="34" charset="0"/>
              </a:rPr>
              <a:t>, not </a:t>
            </a:r>
            <a:r>
              <a:rPr lang="tr-TR" sz="2600" b="1" cap="all" dirty="0" smtClean="0">
                <a:solidFill>
                  <a:srgbClr val="FF0000"/>
                </a:solidFill>
                <a:latin typeface="Arial" pitchFamily="34" charset="0"/>
                <a:ea typeface="Calibri" pitchFamily="34" charset="0"/>
                <a:cs typeface="Arial" pitchFamily="34" charset="0"/>
              </a:rPr>
              <a:t>tut</a:t>
            </a:r>
            <a:r>
              <a:rPr lang="tr-TR" sz="2800" b="1" dirty="0" smtClean="0">
                <a:solidFill>
                  <a:srgbClr val="FF0000"/>
                </a:solidFill>
                <a:latin typeface="Arial" pitchFamily="34" charset="0"/>
                <a:ea typeface="Calibri" pitchFamily="34" charset="0"/>
                <a:cs typeface="Arial" pitchFamily="34" charset="0"/>
              </a:rPr>
              <a:t>)</a:t>
            </a:r>
            <a:endParaRPr lang="tr-TR" sz="2800" b="1" dirty="0">
              <a:solidFill>
                <a:srgbClr val="FF0000"/>
              </a:solidFill>
              <a:latin typeface="Arial" pitchFamily="34" charset="0"/>
              <a:ea typeface="Calibri" pitchFamily="34" charset="0"/>
              <a:cs typeface="Arial" pitchFamily="34" charset="0"/>
            </a:endParaRPr>
          </a:p>
        </p:txBody>
      </p:sp>
      <p:sp>
        <p:nvSpPr>
          <p:cNvPr id="20483" name="Rectangle 7"/>
          <p:cNvSpPr>
            <a:spLocks noChangeArrowheads="1"/>
          </p:cNvSpPr>
          <p:nvPr/>
        </p:nvSpPr>
        <p:spPr bwMode="auto">
          <a:xfrm>
            <a:off x="467544" y="2490575"/>
            <a:ext cx="4534794" cy="3108543"/>
          </a:xfrm>
          <a:prstGeom prst="rect">
            <a:avLst/>
          </a:prstGeom>
          <a:noFill/>
          <a:ln w="9525">
            <a:noFill/>
            <a:miter lim="800000"/>
            <a:headEnd/>
            <a:tailEnd/>
          </a:ln>
        </p:spPr>
        <p:txBody>
          <a:bodyPr wrap="square" anchor="ctr">
            <a:spAutoFit/>
          </a:bodyPr>
          <a:lstStyle/>
          <a:p>
            <a:pPr indent="342900">
              <a:buFont typeface="Arial" pitchFamily="34" charset="0"/>
              <a:buChar char="•"/>
            </a:pPr>
            <a:r>
              <a:rPr lang="tr-TR" sz="2800" b="1" dirty="0" smtClean="0">
                <a:latin typeface="Arial" pitchFamily="34" charset="0"/>
                <a:ea typeface="Calibri" pitchFamily="34" charset="0"/>
                <a:cs typeface="Arial" pitchFamily="34" charset="0"/>
              </a:rPr>
              <a:t>İyi </a:t>
            </a:r>
            <a:r>
              <a:rPr lang="tr-TR" sz="2800" b="1" dirty="0">
                <a:latin typeface="Arial" pitchFamily="34" charset="0"/>
                <a:ea typeface="Calibri" pitchFamily="34" charset="0"/>
                <a:cs typeface="Arial" pitchFamily="34" charset="0"/>
              </a:rPr>
              <a:t>bir dinleme, </a:t>
            </a:r>
            <a:r>
              <a:rPr lang="tr-TR" sz="2800" b="1" dirty="0" smtClean="0">
                <a:latin typeface="Arial" pitchFamily="34" charset="0"/>
                <a:ea typeface="Calibri" pitchFamily="34" charset="0"/>
                <a:cs typeface="Arial" pitchFamily="34" charset="0"/>
              </a:rPr>
              <a:t>hangi </a:t>
            </a:r>
            <a:r>
              <a:rPr lang="tr-TR" sz="2800" b="1" dirty="0">
                <a:latin typeface="Arial" pitchFamily="34" charset="0"/>
                <a:ea typeface="Calibri" pitchFamily="34" charset="0"/>
                <a:cs typeface="Arial" pitchFamily="34" charset="0"/>
              </a:rPr>
              <a:t>bilginin </a:t>
            </a:r>
            <a:r>
              <a:rPr lang="tr-TR" sz="2800" b="1" dirty="0" smtClean="0">
                <a:latin typeface="Arial" pitchFamily="34" charset="0"/>
                <a:ea typeface="Calibri" pitchFamily="34" charset="0"/>
                <a:cs typeface="Arial" pitchFamily="34" charset="0"/>
              </a:rPr>
              <a:t>daha önemli olduğunu </a:t>
            </a:r>
            <a:r>
              <a:rPr lang="tr-TR" sz="2800" b="1" dirty="0">
                <a:latin typeface="Arial" pitchFamily="34" charset="0"/>
                <a:ea typeface="Calibri" pitchFamily="34" charset="0"/>
                <a:cs typeface="Arial" pitchFamily="34" charset="0"/>
              </a:rPr>
              <a:t>ayırt etmenizi sağlar. </a:t>
            </a:r>
            <a:endParaRPr lang="tr-TR" sz="2800" b="1" dirty="0" smtClean="0">
              <a:latin typeface="Arial" pitchFamily="34" charset="0"/>
              <a:ea typeface="Calibri" pitchFamily="34" charset="0"/>
              <a:cs typeface="Arial" pitchFamily="34" charset="0"/>
            </a:endParaRPr>
          </a:p>
          <a:p>
            <a:pPr indent="342900">
              <a:buFont typeface="Arial" pitchFamily="34" charset="0"/>
              <a:buChar char="•"/>
            </a:pPr>
            <a:r>
              <a:rPr lang="tr-TR" sz="2800" b="1" dirty="0" smtClean="0">
                <a:latin typeface="Arial" pitchFamily="34" charset="0"/>
                <a:ea typeface="Calibri" pitchFamily="34" charset="0"/>
                <a:cs typeface="Arial" pitchFamily="34" charset="0"/>
              </a:rPr>
              <a:t>Derslerde </a:t>
            </a:r>
            <a:r>
              <a:rPr lang="tr-TR" sz="2800" b="1" dirty="0">
                <a:latin typeface="Arial" pitchFamily="34" charset="0"/>
                <a:ea typeface="Calibri" pitchFamily="34" charset="0"/>
                <a:cs typeface="Arial" pitchFamily="34" charset="0"/>
              </a:rPr>
              <a:t>iyi not alma iyi bir dinleme ile gerçekleşir</a:t>
            </a:r>
            <a:r>
              <a:rPr lang="tr-TR" sz="2800" b="1" dirty="0" smtClean="0">
                <a:latin typeface="Arial" pitchFamily="34" charset="0"/>
                <a:ea typeface="Calibri" pitchFamily="34" charset="0"/>
                <a:cs typeface="Arial" pitchFamily="34" charset="0"/>
              </a:rPr>
              <a:t>.</a:t>
            </a:r>
          </a:p>
        </p:txBody>
      </p:sp>
      <p:pic>
        <p:nvPicPr>
          <p:cNvPr id="20484" name="Picture 8" descr="fotokız-sınıf (7)"/>
          <p:cNvPicPr>
            <a:picLocks noChangeAspect="1" noChangeArrowheads="1"/>
          </p:cNvPicPr>
          <p:nvPr/>
        </p:nvPicPr>
        <p:blipFill>
          <a:blip r:embed="rId3" cstate="print"/>
          <a:srcRect/>
          <a:stretch>
            <a:fillRect/>
          </a:stretch>
        </p:blipFill>
        <p:spPr bwMode="auto">
          <a:xfrm>
            <a:off x="5220072" y="2708920"/>
            <a:ext cx="3173065" cy="2071702"/>
          </a:xfrm>
          <a:prstGeom prst="rect">
            <a:avLst/>
          </a:prstGeom>
          <a:noFill/>
          <a:ln w="9525">
            <a:noFill/>
            <a:miter lim="800000"/>
            <a:headEnd/>
            <a:tailEnd/>
          </a:ln>
        </p:spPr>
      </p:pic>
      <p:sp>
        <p:nvSpPr>
          <p:cNvPr id="5" name="4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bg1"/>
                </a:solidFill>
                <a:latin typeface="Arial" pitchFamily="34" charset="0"/>
                <a:ea typeface="Calibri" pitchFamily="34" charset="0"/>
                <a:cs typeface="Arial" pitchFamily="34" charset="0"/>
              </a:rPr>
              <a:t>AKTİF DİNLEME (İFİKAN)</a:t>
            </a: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ÇALIŞIYORUZ?</a:t>
            </a:r>
            <a:endParaRPr lang="tr-TR" sz="2500" b="1" dirty="0">
              <a:latin typeface="Arial" pitchFamily="34" charset="0"/>
              <a:cs typeface="Arial" pitchFamily="34" charset="0"/>
            </a:endParaRPr>
          </a:p>
        </p:txBody>
      </p:sp>
      <p:pic>
        <p:nvPicPr>
          <p:cNvPr id="4" name="3 Resim" descr="dersç..jpeg"/>
          <p:cNvPicPr>
            <a:picLocks noChangeAspect="1"/>
          </p:cNvPicPr>
          <p:nvPr/>
        </p:nvPicPr>
        <p:blipFill>
          <a:blip r:embed="rId3" cstate="print"/>
          <a:stretch>
            <a:fillRect/>
          </a:stretch>
        </p:blipFill>
        <p:spPr>
          <a:xfrm>
            <a:off x="2195736" y="1340768"/>
            <a:ext cx="4204692" cy="485156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ZAMAN YÖNETİMİ</a:t>
            </a:r>
            <a:endParaRPr lang="tr-TR" sz="2500" b="1" dirty="0">
              <a:latin typeface="Arial" pitchFamily="34" charset="0"/>
              <a:cs typeface="Arial" pitchFamily="34" charset="0"/>
            </a:endParaRPr>
          </a:p>
        </p:txBody>
      </p:sp>
      <p:sp>
        <p:nvSpPr>
          <p:cNvPr id="3" name="2 Metin kutusu"/>
          <p:cNvSpPr txBox="1"/>
          <p:nvPr/>
        </p:nvSpPr>
        <p:spPr>
          <a:xfrm>
            <a:off x="323528" y="2132856"/>
            <a:ext cx="8501122" cy="3108543"/>
          </a:xfrm>
          <a:prstGeom prst="rect">
            <a:avLst/>
          </a:prstGeom>
          <a:noFill/>
        </p:spPr>
        <p:txBody>
          <a:bodyPr wrap="square" rtlCol="0">
            <a:spAutoFit/>
          </a:bodyPr>
          <a:lstStyle/>
          <a:p>
            <a:pPr marL="0" lvl="1">
              <a:buFont typeface="Arial" pitchFamily="34" charset="0"/>
              <a:buChar char="•"/>
            </a:pPr>
            <a:r>
              <a:rPr lang="tr-TR" sz="2800" b="1" dirty="0" smtClean="0">
                <a:latin typeface="Arial" pitchFamily="34" charset="0"/>
                <a:cs typeface="Arial" pitchFamily="34" charset="0"/>
              </a:rPr>
              <a:t>Zaman herkese eşit oranda verilmiştir,</a:t>
            </a:r>
          </a:p>
          <a:p>
            <a:pPr marL="0" lvl="1"/>
            <a:endParaRPr lang="tr-TR" sz="2800" b="1" dirty="0" smtClean="0">
              <a:latin typeface="Arial" pitchFamily="34" charset="0"/>
              <a:cs typeface="Arial" pitchFamily="34" charset="0"/>
            </a:endParaRPr>
          </a:p>
          <a:p>
            <a:pPr marL="0" lvl="1">
              <a:buFont typeface="Arial" pitchFamily="34" charset="0"/>
              <a:buChar char="•"/>
            </a:pPr>
            <a:r>
              <a:rPr lang="tr-TR" sz="2800" b="1" dirty="0" smtClean="0">
                <a:latin typeface="Arial" pitchFamily="34" charset="0"/>
                <a:cs typeface="Arial" pitchFamily="34" charset="0"/>
              </a:rPr>
              <a:t>Hayat saat, gün, hafta, yıl, asır şeklinde böldüğümüz zaman dilimlerinden ibarettir,</a:t>
            </a:r>
          </a:p>
          <a:p>
            <a:pPr marL="0" lvl="1"/>
            <a:r>
              <a:rPr lang="tr-TR" sz="2800" b="1" dirty="0" smtClean="0">
                <a:latin typeface="Arial" pitchFamily="34" charset="0"/>
                <a:cs typeface="Arial" pitchFamily="34" charset="0"/>
              </a:rPr>
              <a:t> </a:t>
            </a:r>
          </a:p>
          <a:p>
            <a:pPr marL="0" lvl="1">
              <a:buFont typeface="Arial" pitchFamily="34" charset="0"/>
              <a:buChar char="•"/>
            </a:pPr>
            <a:r>
              <a:rPr lang="tr-TR" sz="2800" b="1" dirty="0" smtClean="0">
                <a:latin typeface="Arial" pitchFamily="34" charset="0"/>
                <a:cs typeface="Arial" pitchFamily="34" charset="0"/>
              </a:rPr>
              <a:t>Çaba elde etmeden bize sunulmuş bir kaynaktır</a:t>
            </a:r>
          </a:p>
          <a:p>
            <a:pPr marL="269875" indent="-269875"/>
            <a:endParaRPr lang="tr-TR"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ZAMAN YÖNETİMİ</a:t>
            </a:r>
            <a:endParaRPr lang="tr-TR" sz="2500" b="1" dirty="0">
              <a:latin typeface="Arial" pitchFamily="34" charset="0"/>
              <a:cs typeface="Arial" pitchFamily="34" charset="0"/>
            </a:endParaRPr>
          </a:p>
        </p:txBody>
      </p:sp>
      <p:pic>
        <p:nvPicPr>
          <p:cNvPr id="5" name="4 Resim" descr="ÖNEMLİ ACİL.png"/>
          <p:cNvPicPr>
            <a:picLocks noChangeAspect="1"/>
          </p:cNvPicPr>
          <p:nvPr/>
        </p:nvPicPr>
        <p:blipFill>
          <a:blip r:embed="rId2" cstate="print"/>
          <a:stretch>
            <a:fillRect/>
          </a:stretch>
        </p:blipFill>
        <p:spPr>
          <a:xfrm>
            <a:off x="284728" y="1500174"/>
            <a:ext cx="8415823" cy="422304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MOTİVASYON</a:t>
            </a:r>
            <a:endParaRPr lang="tr-TR" sz="2500" b="1" dirty="0">
              <a:latin typeface="Arial" pitchFamily="34" charset="0"/>
              <a:cs typeface="Arial" pitchFamily="34" charset="0"/>
            </a:endParaRPr>
          </a:p>
        </p:txBody>
      </p:sp>
      <p:sp>
        <p:nvSpPr>
          <p:cNvPr id="3" name="2 Metin kutusu"/>
          <p:cNvSpPr txBox="1"/>
          <p:nvPr/>
        </p:nvSpPr>
        <p:spPr>
          <a:xfrm>
            <a:off x="179512" y="1916832"/>
            <a:ext cx="8501122" cy="4832092"/>
          </a:xfrm>
          <a:prstGeom prst="rect">
            <a:avLst/>
          </a:prstGeom>
          <a:noFill/>
        </p:spPr>
        <p:txBody>
          <a:bodyPr wrap="square" rtlCol="0">
            <a:spAutoFit/>
          </a:bodyPr>
          <a:lstStyle/>
          <a:p>
            <a:pPr>
              <a:buFont typeface="Arial" pitchFamily="34" charset="0"/>
              <a:buChar char="•"/>
            </a:pPr>
            <a:r>
              <a:rPr lang="tr-TR" sz="2800" dirty="0" smtClean="0">
                <a:latin typeface="Arial" pitchFamily="34" charset="0"/>
                <a:cs typeface="Arial" pitchFamily="34" charset="0"/>
              </a:rPr>
              <a:t>“</a:t>
            </a:r>
            <a:r>
              <a:rPr lang="tr-TR" sz="2800" b="1" dirty="0" smtClean="0">
                <a:latin typeface="Arial" pitchFamily="34" charset="0"/>
                <a:cs typeface="Arial" pitchFamily="34" charset="0"/>
              </a:rPr>
              <a:t>Çalışmam gerektiğini biliyorum ama çalışamıyorum”</a:t>
            </a:r>
          </a:p>
          <a:p>
            <a:endParaRPr lang="tr-TR" sz="2800" b="1" dirty="0" smtClean="0">
              <a:latin typeface="Arial" pitchFamily="34" charset="0"/>
              <a:cs typeface="Arial" pitchFamily="34" charset="0"/>
            </a:endParaRPr>
          </a:p>
          <a:p>
            <a:pPr>
              <a:buFont typeface="Arial" pitchFamily="34" charset="0"/>
              <a:buChar char="•"/>
            </a:pPr>
            <a:r>
              <a:rPr lang="tr-TR" sz="2800" b="1" dirty="0" smtClean="0">
                <a:latin typeface="Arial" pitchFamily="34" charset="0"/>
                <a:cs typeface="Arial" pitchFamily="34" charset="0"/>
              </a:rPr>
              <a:t>“Kitabımı açıyorum ve kitaba bakarak öylesine oturuyorum”</a:t>
            </a:r>
          </a:p>
          <a:p>
            <a:endParaRPr lang="tr-TR" sz="2800" b="1" dirty="0" smtClean="0">
              <a:latin typeface="Arial" pitchFamily="34" charset="0"/>
              <a:cs typeface="Arial" pitchFamily="34" charset="0"/>
            </a:endParaRPr>
          </a:p>
          <a:p>
            <a:pPr>
              <a:buFont typeface="Arial" pitchFamily="34" charset="0"/>
              <a:buChar char="•"/>
            </a:pPr>
            <a:r>
              <a:rPr lang="tr-TR" sz="2800" b="1" dirty="0" smtClean="0">
                <a:latin typeface="Arial" pitchFamily="34" charset="0"/>
                <a:cs typeface="Arial" pitchFamily="34" charset="0"/>
              </a:rPr>
              <a:t>“Gereksiz bir sürü iş yapıp dersin başına oturamıyorum</a:t>
            </a:r>
            <a:r>
              <a:rPr lang="tr-TR" sz="2800" dirty="0" smtClean="0">
                <a:latin typeface="Arial" pitchFamily="34" charset="0"/>
                <a:cs typeface="Arial" pitchFamily="34" charset="0"/>
              </a:rPr>
              <a:t>”</a:t>
            </a:r>
          </a:p>
          <a:p>
            <a:pPr>
              <a:buFont typeface="Arial" pitchFamily="34" charset="0"/>
              <a:buChar char="•"/>
            </a:pPr>
            <a:endParaRPr lang="tr-TR" sz="2800" dirty="0" smtClean="0">
              <a:latin typeface="Arial" pitchFamily="34" charset="0"/>
              <a:cs typeface="Arial" pitchFamily="34" charset="0"/>
            </a:endParaRPr>
          </a:p>
          <a:p>
            <a:pPr>
              <a:buFont typeface="Arial" pitchFamily="34" charset="0"/>
              <a:buChar char="•"/>
            </a:pPr>
            <a:endParaRPr lang="tr-TR" sz="2800" dirty="0" smtClean="0">
              <a:latin typeface="Arial" pitchFamily="34" charset="0"/>
              <a:cs typeface="Arial" pitchFamily="34" charset="0"/>
            </a:endParaRPr>
          </a:p>
          <a:p>
            <a:pPr marL="269875" indent="-269875">
              <a:buFont typeface="Arial" pitchFamily="34" charset="0"/>
              <a:buChar char="•"/>
            </a:pPr>
            <a:endParaRPr lang="tr-TR"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MOTİVASYON</a:t>
            </a:r>
            <a:endParaRPr lang="tr-TR" sz="2500" b="1" dirty="0">
              <a:latin typeface="Arial" pitchFamily="34" charset="0"/>
              <a:cs typeface="Arial" pitchFamily="34" charset="0"/>
            </a:endParaRPr>
          </a:p>
        </p:txBody>
      </p:sp>
      <p:sp>
        <p:nvSpPr>
          <p:cNvPr id="3" name="2 Metin kutusu"/>
          <p:cNvSpPr txBox="1"/>
          <p:nvPr/>
        </p:nvSpPr>
        <p:spPr>
          <a:xfrm>
            <a:off x="535374" y="1628800"/>
            <a:ext cx="8069074" cy="4616648"/>
          </a:xfrm>
          <a:prstGeom prst="rect">
            <a:avLst/>
          </a:prstGeom>
          <a:noFill/>
        </p:spPr>
        <p:txBody>
          <a:bodyPr wrap="square" rtlCol="0">
            <a:spAutoFit/>
          </a:bodyPr>
          <a:lstStyle/>
          <a:p>
            <a:pPr>
              <a:lnSpc>
                <a:spcPct val="150000"/>
              </a:lnSpc>
              <a:buFont typeface="Arial" pitchFamily="34" charset="0"/>
              <a:buChar char="•"/>
            </a:pPr>
            <a:r>
              <a:rPr lang="tr-TR" sz="2800" b="1" dirty="0" smtClean="0">
                <a:latin typeface="Arial" pitchFamily="34" charset="0"/>
                <a:cs typeface="Arial" pitchFamily="34" charset="0"/>
              </a:rPr>
              <a:t> Yukarıdaki cümleler ders çalışma konusunda motivasyon eksikliğine işaret eden cümlelerdir.</a:t>
            </a:r>
          </a:p>
          <a:p>
            <a:pPr>
              <a:lnSpc>
                <a:spcPct val="150000"/>
              </a:lnSpc>
              <a:buFont typeface="Arial" pitchFamily="34" charset="0"/>
              <a:buChar char="•"/>
            </a:pPr>
            <a:r>
              <a:rPr lang="tr-TR" sz="2800" b="1" dirty="0" smtClean="0">
                <a:latin typeface="Arial" pitchFamily="34" charset="0"/>
                <a:cs typeface="Arial" pitchFamily="34" charset="0"/>
              </a:rPr>
              <a:t> Motivasyon (Güdülenme) çalışılacak konuya veya yapılacak etkinliğe ilişkin ilgi, istek duymak ve çaba harcamaya hazır olmak demektir.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MOTİVASYON</a:t>
            </a:r>
            <a:endParaRPr lang="tr-TR" sz="2500" b="1" dirty="0">
              <a:latin typeface="Arial" pitchFamily="34" charset="0"/>
              <a:cs typeface="Arial" pitchFamily="34" charset="0"/>
            </a:endParaRPr>
          </a:p>
        </p:txBody>
      </p:sp>
      <p:sp>
        <p:nvSpPr>
          <p:cNvPr id="3" name="2 Metin kutusu"/>
          <p:cNvSpPr txBox="1"/>
          <p:nvPr/>
        </p:nvSpPr>
        <p:spPr>
          <a:xfrm>
            <a:off x="755576" y="1477228"/>
            <a:ext cx="7526640" cy="4832092"/>
          </a:xfrm>
          <a:prstGeom prst="rect">
            <a:avLst/>
          </a:prstGeom>
          <a:noFill/>
        </p:spPr>
        <p:txBody>
          <a:bodyPr wrap="square" rtlCol="0">
            <a:spAutoFit/>
          </a:bodyPr>
          <a:lstStyle/>
          <a:p>
            <a:r>
              <a:rPr lang="tr-TR" sz="2800" b="1" dirty="0" smtClean="0">
                <a:latin typeface="Arial" pitchFamily="34" charset="0"/>
                <a:cs typeface="Arial" pitchFamily="34" charset="0"/>
              </a:rPr>
              <a:t> Motivasyon sorununun sebeplerinden birkaçı şunlardır:</a:t>
            </a:r>
          </a:p>
          <a:p>
            <a:endParaRPr lang="tr-TR" sz="2800" b="1" dirty="0" smtClean="0">
              <a:latin typeface="Arial" pitchFamily="34" charset="0"/>
              <a:cs typeface="Arial" pitchFamily="34" charset="0"/>
            </a:endParaRPr>
          </a:p>
          <a:p>
            <a:pPr lvl="0">
              <a:buFont typeface="Arial" pitchFamily="34" charset="0"/>
              <a:buChar char="•"/>
            </a:pPr>
            <a:r>
              <a:rPr lang="tr-TR" sz="2800" b="1" dirty="0" smtClean="0">
                <a:latin typeface="Arial" pitchFamily="34" charset="0"/>
                <a:cs typeface="Arial" pitchFamily="34" charset="0"/>
              </a:rPr>
              <a:t>Çalışmayı sevmemek</a:t>
            </a:r>
          </a:p>
          <a:p>
            <a:pPr lvl="0">
              <a:buFont typeface="Arial" pitchFamily="34" charset="0"/>
              <a:buChar char="•"/>
            </a:pPr>
            <a:r>
              <a:rPr lang="tr-TR" sz="2800" b="1" dirty="0" smtClean="0">
                <a:latin typeface="Arial" pitchFamily="34" charset="0"/>
                <a:cs typeface="Arial" pitchFamily="34" charset="0"/>
              </a:rPr>
              <a:t>Dersi veya konuyu sevmemek, ilgisiz kalmak</a:t>
            </a:r>
          </a:p>
          <a:p>
            <a:pPr lvl="0">
              <a:buFont typeface="Arial" pitchFamily="34" charset="0"/>
              <a:buChar char="•"/>
            </a:pPr>
            <a:r>
              <a:rPr lang="tr-TR" sz="2800" b="1" dirty="0" smtClean="0">
                <a:latin typeface="Arial" pitchFamily="34" charset="0"/>
                <a:cs typeface="Arial" pitchFamily="34" charset="0"/>
              </a:rPr>
              <a:t>Yapılması gereken iş yerine başka bir iş yapmayı istemek</a:t>
            </a:r>
          </a:p>
          <a:p>
            <a:pPr lvl="0">
              <a:buFont typeface="Arial" pitchFamily="34" charset="0"/>
              <a:buChar char="•"/>
            </a:pPr>
            <a:r>
              <a:rPr lang="tr-TR" sz="2800" b="1" dirty="0" smtClean="0">
                <a:latin typeface="Arial" pitchFamily="34" charset="0"/>
                <a:cs typeface="Arial" pitchFamily="34" charset="0"/>
              </a:rPr>
              <a:t>Başarısız olmaktan korkmak</a:t>
            </a:r>
          </a:p>
          <a:p>
            <a:pPr lvl="0">
              <a:buFont typeface="Arial" pitchFamily="34" charset="0"/>
              <a:buChar char="•"/>
            </a:pPr>
            <a:r>
              <a:rPr lang="tr-TR" sz="2800" b="1" dirty="0" smtClean="0">
                <a:latin typeface="Arial" pitchFamily="34" charset="0"/>
                <a:cs typeface="Arial" pitchFamily="34" charset="0"/>
              </a:rPr>
              <a:t>Amacı tam olarak belirlememiş olmak</a:t>
            </a:r>
          </a:p>
          <a:p>
            <a:pPr marL="269875" indent="-269875">
              <a:buFont typeface="Arial" pitchFamily="34" charset="0"/>
              <a:buChar char="•"/>
            </a:pPr>
            <a:endParaRPr lang="tr-TR"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7467600" cy="1071570"/>
          </a:xfrm>
        </p:spPr>
        <p:txBody>
          <a:bodyPr>
            <a:normAutofit/>
          </a:bodyPr>
          <a:lstStyle/>
          <a:p>
            <a:pPr algn="ctr"/>
            <a:r>
              <a:rPr lang="tr-TR" b="1" dirty="0" smtClean="0">
                <a:solidFill>
                  <a:schemeClr val="accent1">
                    <a:lumMod val="75000"/>
                  </a:schemeClr>
                </a:solidFill>
                <a:latin typeface="Comic Sans MS" pitchFamily="66" charset="0"/>
              </a:rPr>
              <a:t>  </a:t>
            </a:r>
            <a:endParaRPr lang="tr-TR" dirty="0">
              <a:latin typeface="Comic Sans MS" pitchFamily="66" charset="0"/>
            </a:endParaRPr>
          </a:p>
        </p:txBody>
      </p:sp>
      <p:sp>
        <p:nvSpPr>
          <p:cNvPr id="3" name="2 İçerik Yer Tutucusu"/>
          <p:cNvSpPr>
            <a:spLocks noGrp="1"/>
          </p:cNvSpPr>
          <p:nvPr>
            <p:ph sz="quarter" idx="1"/>
          </p:nvPr>
        </p:nvSpPr>
        <p:spPr>
          <a:xfrm>
            <a:off x="785786" y="1413346"/>
            <a:ext cx="3571900" cy="4357718"/>
          </a:xfrm>
        </p:spPr>
        <p:txBody>
          <a:bodyPr>
            <a:noAutofit/>
          </a:bodyPr>
          <a:lstStyle/>
          <a:p>
            <a:pPr>
              <a:buFont typeface="Arial" pitchFamily="34" charset="0"/>
              <a:buChar char="•"/>
            </a:pPr>
            <a:r>
              <a:rPr lang="tr-TR" sz="2000" b="1" dirty="0" smtClean="0">
                <a:latin typeface="Arial" pitchFamily="34" charset="0"/>
                <a:cs typeface="Arial" pitchFamily="34" charset="0"/>
              </a:rPr>
              <a:t>Kişiye anlamlı gelen, tam anlaşılmış bilgiler </a:t>
            </a:r>
          </a:p>
          <a:p>
            <a:pPr>
              <a:buFont typeface="Arial" pitchFamily="34" charset="0"/>
              <a:buChar char="•"/>
            </a:pPr>
            <a:r>
              <a:rPr lang="tr-TR" sz="2000" b="1" dirty="0" smtClean="0">
                <a:latin typeface="Arial" pitchFamily="34" charset="0"/>
                <a:cs typeface="Arial" pitchFamily="34" charset="0"/>
              </a:rPr>
              <a:t>Duygusal iz bırakan bilgiler</a:t>
            </a:r>
          </a:p>
          <a:p>
            <a:pPr>
              <a:buFont typeface="Arial" pitchFamily="34" charset="0"/>
              <a:buChar char="•"/>
            </a:pPr>
            <a:r>
              <a:rPr lang="tr-TR" sz="2000" b="1" dirty="0" smtClean="0">
                <a:latin typeface="Arial" pitchFamily="34" charset="0"/>
                <a:cs typeface="Arial" pitchFamily="34" charset="0"/>
              </a:rPr>
              <a:t>Çok tekrarlananlar </a:t>
            </a:r>
          </a:p>
          <a:p>
            <a:pPr>
              <a:buFont typeface="Arial" pitchFamily="34" charset="0"/>
              <a:buChar char="•"/>
            </a:pPr>
            <a:r>
              <a:rPr lang="tr-TR" sz="2000" b="1" dirty="0" smtClean="0">
                <a:latin typeface="Arial" pitchFamily="34" charset="0"/>
                <a:cs typeface="Arial" pitchFamily="34" charset="0"/>
              </a:rPr>
              <a:t>Mutlu, neşeli iken öğrenilenler </a:t>
            </a:r>
          </a:p>
          <a:p>
            <a:pPr>
              <a:buFont typeface="Arial" pitchFamily="34" charset="0"/>
              <a:buChar char="•"/>
            </a:pPr>
            <a:r>
              <a:rPr lang="tr-TR" sz="2000" b="1" dirty="0" smtClean="0">
                <a:latin typeface="Arial" pitchFamily="34" charset="0"/>
                <a:cs typeface="Arial" pitchFamily="34" charset="0"/>
              </a:rPr>
              <a:t>İsteyerek, yüksek motivasyonla öğrenilenler</a:t>
            </a:r>
          </a:p>
          <a:p>
            <a:pPr>
              <a:buFont typeface="Arial" pitchFamily="34" charset="0"/>
              <a:buChar char="•"/>
            </a:pPr>
            <a:r>
              <a:rPr lang="tr-TR" sz="2000" b="1" dirty="0" smtClean="0">
                <a:latin typeface="Arial" pitchFamily="34" charset="0"/>
                <a:cs typeface="Arial" pitchFamily="34" charset="0"/>
              </a:rPr>
              <a:t>Üzerinde düşünülerek öğrenilenler</a:t>
            </a:r>
          </a:p>
        </p:txBody>
      </p:sp>
      <p:sp>
        <p:nvSpPr>
          <p:cNvPr id="4" name="2 İçerik Yer Tutucusu"/>
          <p:cNvSpPr txBox="1">
            <a:spLocks/>
          </p:cNvSpPr>
          <p:nvPr/>
        </p:nvSpPr>
        <p:spPr>
          <a:xfrm>
            <a:off x="4357686" y="1571612"/>
            <a:ext cx="3114668"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2 İçerik Yer Tutucusu"/>
          <p:cNvSpPr txBox="1">
            <a:spLocks/>
          </p:cNvSpPr>
          <p:nvPr/>
        </p:nvSpPr>
        <p:spPr>
          <a:xfrm>
            <a:off x="4572000" y="1412776"/>
            <a:ext cx="3643338" cy="4429156"/>
          </a:xfrm>
          <a:prstGeom prst="rect">
            <a:avLst/>
          </a:prstGeom>
        </p:spPr>
        <p:txBody>
          <a:bodyPr vert="horz">
            <a:noAutofit/>
          </a:bodyPr>
          <a:lstStyle/>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Düşüncelerimizi onaylayan bilgiler</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Olumlu ,çarpıcı,ilginç bilgiler</a:t>
            </a:r>
            <a:r>
              <a:rPr lang="tr-TR" sz="2000" b="1" dirty="0" smtClean="0">
                <a:solidFill>
                  <a:schemeClr val="accent1">
                    <a:lumMod val="75000"/>
                  </a:schemeClr>
                </a:solidFill>
                <a:latin typeface="Arial" pitchFamily="34" charset="0"/>
                <a:cs typeface="Arial" pitchFamily="34" charset="0"/>
              </a:rPr>
              <a:t> </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Somut,görsel bilgiler</a:t>
            </a:r>
            <a:r>
              <a:rPr lang="tr-TR" sz="2000" b="1" dirty="0" smtClean="0">
                <a:solidFill>
                  <a:schemeClr val="accent1">
                    <a:lumMod val="75000"/>
                  </a:schemeClr>
                </a:solidFill>
                <a:latin typeface="Arial" pitchFamily="34" charset="0"/>
                <a:cs typeface="Arial" pitchFamily="34" charset="0"/>
              </a:rPr>
              <a:t> </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Uyumadan önce öğrenilip sabah tekrarlanan bilgiler </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Kişiye başarıyı çağrıştıran bilgiler</a:t>
            </a:r>
          </a:p>
          <a:p>
            <a:pPr>
              <a:buFont typeface="Arial" pitchFamily="34" charset="0"/>
              <a:buChar char="•"/>
            </a:pPr>
            <a:r>
              <a:rPr lang="tr-TR" sz="2000" b="1" dirty="0" smtClean="0">
                <a:latin typeface="Arial" pitchFamily="34" charset="0"/>
                <a:cs typeface="Arial" pitchFamily="34" charset="0"/>
              </a:rPr>
              <a:t>Nerede, ne zaman  kullanılacağı    bilinen bilgiler </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Öğrenilmiş bilgilerle güçlü çağrışım yapan bilgiler </a:t>
            </a:r>
          </a:p>
          <a:p>
            <a:pPr>
              <a:buFont typeface="Arial" pitchFamily="34" charset="0"/>
              <a:buChar char="•"/>
            </a:pPr>
            <a:endParaRPr lang="tr-TR" sz="2000" b="1" dirty="0" smtClean="0">
              <a:latin typeface="Arial" pitchFamily="34" charset="0"/>
              <a:cs typeface="Arial" pitchFamily="34" charset="0"/>
            </a:endParaRPr>
          </a:p>
          <a:p>
            <a:pPr>
              <a:buFont typeface="Arial" pitchFamily="34" charset="0"/>
              <a:buChar char="•"/>
            </a:pPr>
            <a:endParaRPr lang="tr-TR" sz="2000" b="1" dirty="0">
              <a:solidFill>
                <a:schemeClr val="accent1">
                  <a:lumMod val="75000"/>
                </a:schemeClr>
              </a:solidFill>
              <a:latin typeface="Arial" pitchFamily="34" charset="0"/>
              <a:cs typeface="Arial" pitchFamily="34" charset="0"/>
            </a:endParaRPr>
          </a:p>
        </p:txBody>
      </p:sp>
      <p:sp>
        <p:nvSpPr>
          <p:cNvPr id="6" name="5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800" b="1" dirty="0" smtClean="0">
              <a:solidFill>
                <a:schemeClr val="bg1"/>
              </a:solidFill>
              <a:latin typeface="Arial" pitchFamily="34" charset="0"/>
              <a:cs typeface="Arial" pitchFamily="34" charset="0"/>
            </a:endParaRPr>
          </a:p>
          <a:p>
            <a:pPr algn="ctr"/>
            <a:r>
              <a:rPr lang="tr-TR" sz="2800" b="1" dirty="0" smtClean="0">
                <a:solidFill>
                  <a:schemeClr val="bg1"/>
                </a:solidFill>
                <a:latin typeface="Arial" pitchFamily="34" charset="0"/>
                <a:cs typeface="Arial" pitchFamily="34" charset="0"/>
              </a:rPr>
              <a:t>KOLAY HATIRLANANLAR</a:t>
            </a:r>
            <a:br>
              <a:rPr lang="tr-TR" sz="2800" b="1" dirty="0" smtClean="0">
                <a:solidFill>
                  <a:schemeClr val="bg1"/>
                </a:solidFill>
                <a:latin typeface="Arial" pitchFamily="34" charset="0"/>
                <a:cs typeface="Arial" pitchFamily="34" charset="0"/>
              </a:rPr>
            </a:br>
            <a:endParaRPr lang="tr-TR" sz="2500" b="1"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sz="quarter" idx="1"/>
          </p:nvPr>
        </p:nvSpPr>
        <p:spPr>
          <a:xfrm>
            <a:off x="611560" y="1055578"/>
            <a:ext cx="3500462" cy="3802182"/>
          </a:xfrm>
        </p:spPr>
        <p:txBody>
          <a:bodyPr>
            <a:noAutofit/>
          </a:bodyPr>
          <a:lstStyle/>
          <a:p>
            <a:pPr>
              <a:buFont typeface="Arial" pitchFamily="34" charset="0"/>
              <a:buChar char="•"/>
            </a:pPr>
            <a:r>
              <a:rPr lang="tr-TR" sz="2000" b="1" dirty="0" smtClean="0">
                <a:latin typeface="Arial" pitchFamily="34" charset="0"/>
                <a:cs typeface="Arial" pitchFamily="34" charset="0"/>
              </a:rPr>
              <a:t>Tam anlaşılmamış konular</a:t>
            </a:r>
          </a:p>
          <a:p>
            <a:pPr>
              <a:buFont typeface="Arial" pitchFamily="34" charset="0"/>
              <a:buChar char="•"/>
            </a:pPr>
            <a:r>
              <a:rPr lang="tr-TR" sz="2000" b="1" dirty="0" smtClean="0">
                <a:latin typeface="Arial" pitchFamily="34" charset="0"/>
                <a:cs typeface="Arial" pitchFamily="34" charset="0"/>
              </a:rPr>
              <a:t>Rakamlar ve isimler</a:t>
            </a:r>
          </a:p>
          <a:p>
            <a:pPr>
              <a:buFont typeface="Arial" pitchFamily="34" charset="0"/>
              <a:buChar char="•"/>
            </a:pPr>
            <a:r>
              <a:rPr lang="tr-TR" sz="2000" b="1" dirty="0" smtClean="0">
                <a:latin typeface="Arial" pitchFamily="34" charset="0"/>
                <a:cs typeface="Arial" pitchFamily="34" charset="0"/>
              </a:rPr>
              <a:t>Bilinçsizce ve rastgele öğrendiklerimiz</a:t>
            </a:r>
          </a:p>
          <a:p>
            <a:pPr>
              <a:buFont typeface="Arial" pitchFamily="34" charset="0"/>
              <a:buChar char="•"/>
            </a:pPr>
            <a:r>
              <a:rPr lang="tr-TR" sz="2000" b="1" dirty="0" smtClean="0">
                <a:latin typeface="Arial" pitchFamily="34" charset="0"/>
                <a:cs typeface="Arial" pitchFamily="34" charset="0"/>
              </a:rPr>
              <a:t>Hiç ara vermeden uzun süre çalışma sonucu öğrenilenler </a:t>
            </a:r>
          </a:p>
          <a:p>
            <a:pPr>
              <a:buFont typeface="Arial" pitchFamily="34" charset="0"/>
              <a:buChar char="•"/>
            </a:pPr>
            <a:r>
              <a:rPr lang="tr-TR" sz="2000" b="1" dirty="0" smtClean="0">
                <a:latin typeface="Arial" pitchFamily="34" charset="0"/>
                <a:cs typeface="Arial" pitchFamily="34" charset="0"/>
              </a:rPr>
              <a:t>Tekrarlanmayan bilgiler</a:t>
            </a:r>
          </a:p>
          <a:p>
            <a:pPr>
              <a:buFont typeface="Arial" pitchFamily="34" charset="0"/>
              <a:buChar char="•"/>
            </a:pPr>
            <a:r>
              <a:rPr lang="tr-TR" sz="2000" b="1" dirty="0" smtClean="0">
                <a:latin typeface="Arial" pitchFamily="34" charset="0"/>
                <a:cs typeface="Arial" pitchFamily="34" charset="0"/>
              </a:rPr>
              <a:t>İstemeden,zorunluluk hissiyle öğrendiklerimiz </a:t>
            </a:r>
          </a:p>
        </p:txBody>
      </p:sp>
      <p:sp>
        <p:nvSpPr>
          <p:cNvPr id="5" name="2 İçerik Yer Tutucusu"/>
          <p:cNvSpPr txBox="1">
            <a:spLocks/>
          </p:cNvSpPr>
          <p:nvPr/>
        </p:nvSpPr>
        <p:spPr>
          <a:xfrm>
            <a:off x="4673078" y="996110"/>
            <a:ext cx="3643338" cy="3945058"/>
          </a:xfrm>
          <a:prstGeom prst="rect">
            <a:avLst/>
          </a:prstGeom>
        </p:spPr>
        <p:txBody>
          <a:bodyPr vert="horz">
            <a:noAutofit/>
          </a:bodyPr>
          <a:lstStyle/>
          <a:p>
            <a:pPr>
              <a:buFont typeface="Arial" pitchFamily="34" charset="0"/>
              <a:buChar char="•"/>
            </a:pPr>
            <a:r>
              <a:rPr lang="tr-TR" sz="2000" b="1" dirty="0" smtClean="0">
                <a:latin typeface="Arial" pitchFamily="34" charset="0"/>
                <a:cs typeface="Arial" pitchFamily="34" charset="0"/>
              </a:rPr>
              <a:t>Mutsuzluğa yol açan bilgiler</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Soyut,ilişkilendirmenin zor olduğu bilgiler</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Başarısızlığı çağrıştıran    bilgiler</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İlgi alanınıza girmeyen bilgiler</a:t>
            </a:r>
          </a:p>
          <a:p>
            <a:pPr>
              <a:buFont typeface="Arial" pitchFamily="34" charset="0"/>
              <a:buChar char="•"/>
            </a:pPr>
            <a:r>
              <a:rPr lang="tr-TR" sz="2000" b="1" dirty="0" smtClean="0">
                <a:solidFill>
                  <a:schemeClr val="accent1">
                    <a:lumMod val="75000"/>
                  </a:schemeClr>
                </a:solidFill>
                <a:latin typeface="Arial" pitchFamily="34" charset="0"/>
                <a:cs typeface="Arial" pitchFamily="34" charset="0"/>
              </a:rPr>
              <a:t>  </a:t>
            </a:r>
            <a:r>
              <a:rPr lang="tr-TR" sz="2000" b="1" dirty="0" smtClean="0">
                <a:latin typeface="Arial" pitchFamily="34" charset="0"/>
                <a:cs typeface="Arial" pitchFamily="34" charset="0"/>
              </a:rPr>
              <a:t>Bir işe yaramayacağına inanılan bilgiler</a:t>
            </a:r>
          </a:p>
          <a:p>
            <a:endParaRPr lang="tr-TR" sz="2000" b="1" dirty="0">
              <a:solidFill>
                <a:schemeClr val="accent1">
                  <a:lumMod val="75000"/>
                </a:schemeClr>
              </a:solidFill>
              <a:latin typeface="Arial" pitchFamily="34" charset="0"/>
              <a:cs typeface="Arial" pitchFamily="34" charset="0"/>
            </a:endParaRPr>
          </a:p>
        </p:txBody>
      </p:sp>
      <p:sp>
        <p:nvSpPr>
          <p:cNvPr id="6" name="5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bg1"/>
                </a:solidFill>
                <a:latin typeface="Arial" pitchFamily="34" charset="0"/>
                <a:cs typeface="Arial" pitchFamily="34" charset="0"/>
              </a:rPr>
              <a:t>ÇABUK UNUTULANLAR</a:t>
            </a:r>
            <a:br>
              <a:rPr lang="tr-TR" sz="2800" b="1" dirty="0" smtClean="0">
                <a:solidFill>
                  <a:schemeClr val="bg1"/>
                </a:solidFill>
                <a:latin typeface="Arial" pitchFamily="34" charset="0"/>
                <a:cs typeface="Arial" pitchFamily="34" charset="0"/>
              </a:rPr>
            </a:br>
            <a:endParaRPr lang="tr-TR" sz="25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1"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heckerboard(across)">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SORUNLAR  VE ÇÖZÜM ÖNERİLERİ</a:t>
            </a:r>
            <a:endParaRPr lang="tr-TR" sz="2500" b="1" dirty="0">
              <a:latin typeface="Arial" pitchFamily="34" charset="0"/>
              <a:cs typeface="Arial" pitchFamily="34" charset="0"/>
            </a:endParaRPr>
          </a:p>
        </p:txBody>
      </p:sp>
      <p:sp>
        <p:nvSpPr>
          <p:cNvPr id="5" name="4 Dikdörtgen"/>
          <p:cNvSpPr/>
          <p:nvPr/>
        </p:nvSpPr>
        <p:spPr>
          <a:xfrm>
            <a:off x="1437908" y="980728"/>
            <a:ext cx="1249060" cy="369332"/>
          </a:xfrm>
          <a:prstGeom prst="rect">
            <a:avLst/>
          </a:prstGeom>
        </p:spPr>
        <p:txBody>
          <a:bodyPr wrap="none">
            <a:spAutoFit/>
          </a:bodyPr>
          <a:lstStyle/>
          <a:p>
            <a:pPr marL="228600" algn="just">
              <a:spcAft>
                <a:spcPts val="0"/>
              </a:spcAft>
            </a:pPr>
            <a:r>
              <a:rPr lang="tr-TR" b="1" dirty="0" smtClean="0">
                <a:latin typeface="Arial" pitchFamily="34" charset="0"/>
                <a:ea typeface="Times New Roman"/>
                <a:cs typeface="Arial" pitchFamily="34" charset="0"/>
              </a:rPr>
              <a:t>SORUN</a:t>
            </a:r>
            <a:endParaRPr lang="tr-TR" b="1" dirty="0">
              <a:latin typeface="Arial" pitchFamily="34" charset="0"/>
              <a:ea typeface="Times New Roman"/>
              <a:cs typeface="Arial" pitchFamily="34" charset="0"/>
            </a:endParaRPr>
          </a:p>
        </p:txBody>
      </p:sp>
      <p:sp>
        <p:nvSpPr>
          <p:cNvPr id="6" name="5 Dikdörtgen"/>
          <p:cNvSpPr/>
          <p:nvPr/>
        </p:nvSpPr>
        <p:spPr>
          <a:xfrm>
            <a:off x="5686380" y="1052736"/>
            <a:ext cx="1261884" cy="369332"/>
          </a:xfrm>
          <a:prstGeom prst="rect">
            <a:avLst/>
          </a:prstGeom>
        </p:spPr>
        <p:txBody>
          <a:bodyPr wrap="none">
            <a:spAutoFit/>
          </a:bodyPr>
          <a:lstStyle/>
          <a:p>
            <a:pPr marL="228600" algn="just">
              <a:spcAft>
                <a:spcPts val="0"/>
              </a:spcAft>
            </a:pPr>
            <a:r>
              <a:rPr lang="tr-TR" b="1" dirty="0" smtClean="0">
                <a:latin typeface="Arial" pitchFamily="34" charset="0"/>
                <a:ea typeface="Times New Roman"/>
                <a:cs typeface="Arial" pitchFamily="34" charset="0"/>
              </a:rPr>
              <a:t>ÇÖZÜM</a:t>
            </a:r>
            <a:endParaRPr lang="tr-TR" b="1" dirty="0">
              <a:latin typeface="Arial" pitchFamily="34" charset="0"/>
              <a:ea typeface="Times New Roman"/>
              <a:cs typeface="Arial" pitchFamily="34" charset="0"/>
            </a:endParaRPr>
          </a:p>
        </p:txBody>
      </p:sp>
      <p:sp>
        <p:nvSpPr>
          <p:cNvPr id="14" name="13 Metin kutusu"/>
          <p:cNvSpPr txBox="1"/>
          <p:nvPr/>
        </p:nvSpPr>
        <p:spPr>
          <a:xfrm>
            <a:off x="72008" y="1574790"/>
            <a:ext cx="4355976" cy="5632311"/>
          </a:xfrm>
          <a:prstGeom prst="rect">
            <a:avLst/>
          </a:prstGeom>
          <a:noFill/>
        </p:spPr>
        <p:txBody>
          <a:bodyPr wrap="square" rtlCol="0">
            <a:spAutoFit/>
          </a:bodyPr>
          <a:lstStyle/>
          <a:p>
            <a:r>
              <a:rPr lang="tr-TR" sz="2000" b="1" dirty="0" smtClean="0">
                <a:latin typeface="Arial" pitchFamily="34" charset="0"/>
                <a:ea typeface="Times New Roman"/>
                <a:cs typeface="Arial" pitchFamily="34" charset="0"/>
              </a:rPr>
              <a:t>Zihnim dağılıyor ve sıkılıyorum</a:t>
            </a: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r>
              <a:rPr lang="tr-TR" sz="2000" b="1" dirty="0" smtClean="0">
                <a:latin typeface="Arial" pitchFamily="34" charset="0"/>
                <a:ea typeface="Times New Roman"/>
                <a:cs typeface="Arial" pitchFamily="34" charset="0"/>
              </a:rPr>
              <a:t>Öğretmen çok hızlı konuşuyor</a:t>
            </a: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r>
              <a:rPr lang="tr-TR" sz="2000" b="1" dirty="0" smtClean="0">
                <a:latin typeface="Arial" pitchFamily="34" charset="0"/>
                <a:ea typeface="Times New Roman"/>
                <a:cs typeface="Arial" pitchFamily="34" charset="0"/>
              </a:rPr>
              <a:t>Her şey önemli görünüyor veya hiçbiri önemli görünmüyor</a:t>
            </a: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r>
              <a:rPr lang="tr-TR" sz="2000" b="1" dirty="0" smtClean="0">
                <a:latin typeface="Arial" pitchFamily="34" charset="0"/>
                <a:ea typeface="Times New Roman"/>
                <a:cs typeface="Arial" pitchFamily="34" charset="0"/>
              </a:rPr>
              <a:t>Öğretmen terimleri açıklamadan kullanıyor</a:t>
            </a: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endParaRPr lang="tr-TR" sz="2000" b="1" dirty="0" smtClean="0">
              <a:latin typeface="Arial" pitchFamily="34" charset="0"/>
              <a:ea typeface="Times New Roman"/>
              <a:cs typeface="Arial" pitchFamily="34" charset="0"/>
            </a:endParaRPr>
          </a:p>
          <a:p>
            <a:endParaRPr lang="tr-TR" sz="2000" dirty="0"/>
          </a:p>
        </p:txBody>
      </p:sp>
      <p:sp>
        <p:nvSpPr>
          <p:cNvPr id="15" name="14 Metin kutusu"/>
          <p:cNvSpPr txBox="1"/>
          <p:nvPr/>
        </p:nvSpPr>
        <p:spPr>
          <a:xfrm>
            <a:off x="4283968" y="1502688"/>
            <a:ext cx="4355976" cy="5324535"/>
          </a:xfrm>
          <a:prstGeom prst="rect">
            <a:avLst/>
          </a:prstGeom>
          <a:noFill/>
        </p:spPr>
        <p:txBody>
          <a:bodyPr wrap="square" rtlCol="0">
            <a:spAutoFit/>
          </a:bodyPr>
          <a:lstStyle/>
          <a:p>
            <a:pPr marL="228600">
              <a:spcAft>
                <a:spcPts val="0"/>
              </a:spcAft>
            </a:pPr>
            <a:r>
              <a:rPr lang="tr-TR" sz="2000" b="1" dirty="0" smtClean="0">
                <a:latin typeface="Arial" pitchFamily="34" charset="0"/>
                <a:ea typeface="Times New Roman"/>
                <a:cs typeface="Arial" pitchFamily="34" charset="0"/>
              </a:rPr>
              <a:t>Ön sırada oturmak, konuyu önceden incelemek, dersle ilgili soru hazırlamak</a:t>
            </a:r>
          </a:p>
          <a:p>
            <a:pPr marL="228600">
              <a:spcAft>
                <a:spcPts val="0"/>
              </a:spcAft>
            </a:pPr>
            <a:endParaRPr lang="tr-TR" sz="2000" b="1" dirty="0" smtClean="0">
              <a:latin typeface="Arial" pitchFamily="34" charset="0"/>
              <a:ea typeface="Times New Roman"/>
              <a:cs typeface="Arial" pitchFamily="34" charset="0"/>
            </a:endParaRPr>
          </a:p>
          <a:p>
            <a:pPr marL="228600"/>
            <a:r>
              <a:rPr lang="tr-TR" sz="2000" b="1" dirty="0" smtClean="0">
                <a:latin typeface="Arial" pitchFamily="34" charset="0"/>
                <a:ea typeface="Times New Roman"/>
                <a:cs typeface="Arial" pitchFamily="34" charset="0"/>
              </a:rPr>
              <a:t>Kısaltma kullan  ve sonradan doldurmak için boşluk bırakmak</a:t>
            </a:r>
          </a:p>
          <a:p>
            <a:pPr marL="228600"/>
            <a:endParaRPr lang="tr-TR" sz="2000" b="1" dirty="0" smtClean="0">
              <a:latin typeface="Arial" pitchFamily="34" charset="0"/>
              <a:ea typeface="Times New Roman"/>
              <a:cs typeface="Arial" pitchFamily="34" charset="0"/>
            </a:endParaRPr>
          </a:p>
          <a:p>
            <a:pPr marL="228600"/>
            <a:r>
              <a:rPr lang="tr-TR" sz="2000" b="1" dirty="0" smtClean="0">
                <a:latin typeface="Arial" pitchFamily="34" charset="0"/>
                <a:ea typeface="Times New Roman"/>
                <a:cs typeface="Arial" pitchFamily="34" charset="0"/>
              </a:rPr>
              <a:t>Konu hakkında bilgi sahibi olmadığınız veya anahtar kavramları belirleyemediğiniz anlamı  taşır. </a:t>
            </a:r>
          </a:p>
          <a:p>
            <a:pPr marL="228600"/>
            <a:endParaRPr lang="tr-TR" sz="2000" b="1" dirty="0" smtClean="0">
              <a:latin typeface="Arial" pitchFamily="34" charset="0"/>
              <a:ea typeface="Times New Roman"/>
              <a:cs typeface="Arial" pitchFamily="34" charset="0"/>
            </a:endParaRPr>
          </a:p>
          <a:p>
            <a:pPr marL="228600"/>
            <a:r>
              <a:rPr lang="tr-TR" sz="2000" b="1" dirty="0" smtClean="0">
                <a:latin typeface="Arial" pitchFamily="34" charset="0"/>
                <a:ea typeface="Times New Roman"/>
                <a:cs typeface="Arial" pitchFamily="34" charset="0"/>
              </a:rPr>
              <a:t>Anladığın gibi kaydet, sonradan doğrusunu sözlükten öğrenip notundaki yere yaz. </a:t>
            </a:r>
          </a:p>
          <a:p>
            <a:endParaRPr lang="tr-TR" sz="2000" b="1" dirty="0" smtClean="0">
              <a:latin typeface="Arial" pitchFamily="34" charset="0"/>
              <a:ea typeface="Times New Roman"/>
              <a:cs typeface="Arial" pitchFamily="34" charset="0"/>
            </a:endParaRPr>
          </a:p>
          <a:p>
            <a:endParaRPr lang="tr-T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checkerboard(across)">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300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300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checkerboard(across)">
                                      <p:cBhvr>
                                        <p:cTn id="17" dur="500"/>
                                        <p:tgtEl>
                                          <p:spTgt spid="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300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checkerboard(across)">
                                      <p:cBhvr>
                                        <p:cTn id="22" dur="500"/>
                                        <p:tgtEl>
                                          <p:spTgt spid="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3000"/>
                                  </p:stCondLst>
                                  <p:childTnLst>
                                    <p:set>
                                      <p:cBhvr>
                                        <p:cTn id="26" dur="1" fill="hold">
                                          <p:stCondLst>
                                            <p:cond delay="0"/>
                                          </p:stCondLst>
                                        </p:cTn>
                                        <p:tgtEl>
                                          <p:spTgt spid="14">
                                            <p:txEl>
                                              <p:pRg st="7" end="7"/>
                                            </p:txEl>
                                          </p:spTgt>
                                        </p:tgtEl>
                                        <p:attrNameLst>
                                          <p:attrName>style.visibility</p:attrName>
                                        </p:attrNameLst>
                                      </p:cBhvr>
                                      <p:to>
                                        <p:strVal val="visible"/>
                                      </p:to>
                                    </p:set>
                                    <p:animEffect transition="in" filter="checkerboard(across)">
                                      <p:cBhvr>
                                        <p:cTn id="27" dur="500"/>
                                        <p:tgtEl>
                                          <p:spTgt spid="1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5">
                                            <p:txEl>
                                              <p:pRg st="4" end="4"/>
                                            </p:txEl>
                                          </p:spTgt>
                                        </p:tgtEl>
                                        <p:attrNameLst>
                                          <p:attrName>style.visibility</p:attrName>
                                        </p:attrNameLst>
                                      </p:cBhvr>
                                      <p:to>
                                        <p:strVal val="visible"/>
                                      </p:to>
                                    </p:set>
                                    <p:animEffect transition="in" filter="checkerboard(across)">
                                      <p:cBhvr>
                                        <p:cTn id="32" dur="500"/>
                                        <p:tgtEl>
                                          <p:spTgt spid="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4">
                                            <p:txEl>
                                              <p:pRg st="11" end="11"/>
                                            </p:txEl>
                                          </p:spTgt>
                                        </p:tgtEl>
                                        <p:attrNameLst>
                                          <p:attrName>style.visibility</p:attrName>
                                        </p:attrNameLst>
                                      </p:cBhvr>
                                      <p:to>
                                        <p:strVal val="visible"/>
                                      </p:to>
                                    </p:set>
                                    <p:animEffect transition="in" filter="checkerboard(across)">
                                      <p:cBhvr>
                                        <p:cTn id="37" dur="500"/>
                                        <p:tgtEl>
                                          <p:spTgt spid="1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5">
                                            <p:txEl>
                                              <p:pRg st="6" end="6"/>
                                            </p:txEl>
                                          </p:spTgt>
                                        </p:tgtEl>
                                        <p:attrNameLst>
                                          <p:attrName>style.visibility</p:attrName>
                                        </p:attrNameLst>
                                      </p:cBhvr>
                                      <p:to>
                                        <p:strVal val="visible"/>
                                      </p:to>
                                    </p:set>
                                    <p:animEffect transition="in" filter="checkerboard(across)">
                                      <p:cBhvr>
                                        <p:cTn id="42"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omino taşları.mp4">
            <a:hlinkClick r:id="" action="ppaction://media"/>
          </p:cNvPr>
          <p:cNvPicPr>
            <a:picLocks noRot="1" noChangeAspect="1"/>
          </p:cNvPicPr>
          <p:nvPr>
            <a:videoFile r:link="rId1"/>
          </p:nvPr>
        </p:nvPicPr>
        <p:blipFill>
          <a:blip r:embed="rId3" cstate="print"/>
          <a:stretch>
            <a:fillRect/>
          </a:stretch>
        </p:blipFill>
        <p:spPr>
          <a:xfrm>
            <a:off x="1763688" y="1322766"/>
            <a:ext cx="5400600" cy="4050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2285992"/>
            <a:ext cx="8392042" cy="1754326"/>
          </a:xfrm>
          <a:prstGeom prst="rect">
            <a:avLst/>
          </a:prstGeom>
          <a:noFill/>
        </p:spPr>
        <p:txBody>
          <a:bodyPr wrap="none" lIns="91440" tIns="45720" rIns="91440" bIns="45720">
            <a:spAutoFit/>
          </a:bodyPr>
          <a:lstStyle/>
          <a:p>
            <a:pPr algn="ctr"/>
            <a:r>
              <a:rPr lang="tr-TR"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“Başarının %1’i deha</a:t>
            </a:r>
          </a:p>
          <a:p>
            <a:pPr algn="ctr"/>
            <a:r>
              <a:rPr lang="tr-TR"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yüzde 99’u terdir.”</a:t>
            </a:r>
            <a:endParaRPr lang="tr-T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ÇALIŞ(A)MIYORUZ?</a:t>
            </a:r>
            <a:endParaRPr lang="tr-TR" sz="2500" b="1" dirty="0">
              <a:latin typeface="Arial" pitchFamily="34" charset="0"/>
              <a:cs typeface="Arial" pitchFamily="34" charset="0"/>
            </a:endParaRPr>
          </a:p>
        </p:txBody>
      </p:sp>
      <p:sp>
        <p:nvSpPr>
          <p:cNvPr id="3" name="2 Metin kutusu"/>
          <p:cNvSpPr txBox="1"/>
          <p:nvPr/>
        </p:nvSpPr>
        <p:spPr>
          <a:xfrm>
            <a:off x="1763688" y="1124744"/>
            <a:ext cx="5147563" cy="646331"/>
          </a:xfrm>
          <a:prstGeom prst="rect">
            <a:avLst/>
          </a:prstGeom>
          <a:noFill/>
        </p:spPr>
        <p:txBody>
          <a:bodyPr wrap="none" rtlCol="0">
            <a:spAutoFit/>
          </a:bodyPr>
          <a:lstStyle/>
          <a:p>
            <a:pPr marL="269875" indent="-269875">
              <a:buFont typeface="Arial" pitchFamily="34" charset="0"/>
              <a:buChar char="•"/>
            </a:pPr>
            <a:r>
              <a:rPr lang="tr-TR" sz="3600" b="1" dirty="0" smtClean="0">
                <a:latin typeface="Arial Narrow" pitchFamily="34" charset="0"/>
              </a:rPr>
              <a:t>Ders çalışmak sıkıcıdır…?</a:t>
            </a:r>
          </a:p>
        </p:txBody>
      </p:sp>
      <p:pic>
        <p:nvPicPr>
          <p:cNvPr id="4" name="Picture 1066" descr="hamak-çocuk"/>
          <p:cNvPicPr>
            <a:picLocks noChangeAspect="1" noChangeArrowheads="1"/>
          </p:cNvPicPr>
          <p:nvPr/>
        </p:nvPicPr>
        <p:blipFill>
          <a:blip r:embed="rId3" cstate="print"/>
          <a:srcRect/>
          <a:stretch>
            <a:fillRect/>
          </a:stretch>
        </p:blipFill>
        <p:spPr bwMode="auto">
          <a:xfrm>
            <a:off x="1214414" y="1928802"/>
            <a:ext cx="6643734" cy="42011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ÇALIŞMIYORUZ?</a:t>
            </a:r>
            <a:endParaRPr lang="tr-TR" sz="2500" b="1" dirty="0">
              <a:latin typeface="Arial" pitchFamily="34" charset="0"/>
              <a:cs typeface="Arial" pitchFamily="34" charset="0"/>
            </a:endParaRPr>
          </a:p>
        </p:txBody>
      </p:sp>
      <p:sp>
        <p:nvSpPr>
          <p:cNvPr id="3" name="2 Metin kutusu"/>
          <p:cNvSpPr txBox="1"/>
          <p:nvPr/>
        </p:nvSpPr>
        <p:spPr>
          <a:xfrm>
            <a:off x="140145" y="1052736"/>
            <a:ext cx="8536311" cy="1077218"/>
          </a:xfrm>
          <a:prstGeom prst="rect">
            <a:avLst/>
          </a:prstGeom>
          <a:noFill/>
        </p:spPr>
        <p:txBody>
          <a:bodyPr wrap="none" rtlCol="0">
            <a:spAutoFit/>
          </a:bodyPr>
          <a:lstStyle/>
          <a:p>
            <a:pPr marL="269875" indent="-269875">
              <a:buFont typeface="Arial" pitchFamily="34" charset="0"/>
              <a:buChar char="•"/>
            </a:pPr>
            <a:r>
              <a:rPr lang="tr-TR" sz="3200" b="1" dirty="0" smtClean="0">
                <a:latin typeface="Arial Narrow" pitchFamily="34" charset="0"/>
              </a:rPr>
              <a:t>Kimler düzenli( her gün tekrar veya ödev yapanlar)</a:t>
            </a:r>
          </a:p>
          <a:p>
            <a:pPr marL="269875" indent="-269875"/>
            <a:r>
              <a:rPr lang="tr-TR" sz="3200" b="1" dirty="0" smtClean="0">
                <a:latin typeface="Arial Narrow" pitchFamily="34" charset="0"/>
              </a:rPr>
              <a:t>   ders çalışıyor?</a:t>
            </a:r>
          </a:p>
        </p:txBody>
      </p:sp>
      <p:pic>
        <p:nvPicPr>
          <p:cNvPr id="72708" name="Picture 4" descr="C:\Program Files (x86)\Microsoft Office\MEDIA\CAGCAT10\j0234131.wmf"/>
          <p:cNvPicPr>
            <a:picLocks noChangeAspect="1" noChangeArrowheads="1"/>
          </p:cNvPicPr>
          <p:nvPr/>
        </p:nvPicPr>
        <p:blipFill>
          <a:blip r:embed="rId3" cstate="print"/>
          <a:srcRect/>
          <a:stretch>
            <a:fillRect/>
          </a:stretch>
        </p:blipFill>
        <p:spPr bwMode="auto">
          <a:xfrm>
            <a:off x="3059832" y="2276872"/>
            <a:ext cx="2505523" cy="2664296"/>
          </a:xfrm>
          <a:prstGeom prst="rect">
            <a:avLst/>
          </a:prstGeom>
          <a:noFill/>
        </p:spPr>
      </p:pic>
      <p:sp>
        <p:nvSpPr>
          <p:cNvPr id="8" name="7 Metin kutusu"/>
          <p:cNvSpPr txBox="1"/>
          <p:nvPr/>
        </p:nvSpPr>
        <p:spPr>
          <a:xfrm>
            <a:off x="107504" y="5572140"/>
            <a:ext cx="6497291" cy="1077218"/>
          </a:xfrm>
          <a:prstGeom prst="rect">
            <a:avLst/>
          </a:prstGeom>
          <a:noFill/>
        </p:spPr>
        <p:txBody>
          <a:bodyPr wrap="none" rtlCol="0">
            <a:spAutoFit/>
          </a:bodyPr>
          <a:lstStyle/>
          <a:p>
            <a:pPr marL="269875" indent="-269875" algn="ctr">
              <a:buFont typeface="Arial" pitchFamily="34" charset="0"/>
              <a:buChar char="•"/>
            </a:pPr>
            <a:r>
              <a:rPr lang="tr-TR" sz="3200" b="1" dirty="0" smtClean="0">
                <a:latin typeface="Arial Narrow" pitchFamily="34" charset="0"/>
              </a:rPr>
              <a:t>Nasıl çalışıyorsunuz, ne kadar zaman </a:t>
            </a:r>
          </a:p>
          <a:p>
            <a:pPr marL="269875" indent="-269875"/>
            <a:r>
              <a:rPr lang="tr-TR" sz="3200" b="1" dirty="0" smtClean="0">
                <a:latin typeface="Arial Narrow" pitchFamily="34" charset="0"/>
              </a:rPr>
              <a:t>    ayırıyorsunuz?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ÇALIŞMIYORUZ?</a:t>
            </a:r>
            <a:endParaRPr lang="tr-TR" sz="2500" b="1" dirty="0">
              <a:latin typeface="Arial" pitchFamily="34" charset="0"/>
              <a:cs typeface="Arial" pitchFamily="34" charset="0"/>
            </a:endParaRPr>
          </a:p>
        </p:txBody>
      </p:sp>
      <p:sp>
        <p:nvSpPr>
          <p:cNvPr id="3" name="2 Metin kutusu"/>
          <p:cNvSpPr txBox="1"/>
          <p:nvPr/>
        </p:nvSpPr>
        <p:spPr>
          <a:xfrm>
            <a:off x="790045" y="1357298"/>
            <a:ext cx="6590267" cy="584775"/>
          </a:xfrm>
          <a:prstGeom prst="rect">
            <a:avLst/>
          </a:prstGeom>
          <a:noFill/>
        </p:spPr>
        <p:txBody>
          <a:bodyPr wrap="none" rtlCol="0">
            <a:spAutoFit/>
          </a:bodyPr>
          <a:lstStyle/>
          <a:p>
            <a:pPr marL="269875" indent="-269875" algn="ctr">
              <a:buFont typeface="Arial" pitchFamily="34" charset="0"/>
              <a:buChar char="•"/>
            </a:pPr>
            <a:r>
              <a:rPr lang="tr-TR" sz="3200" b="1" dirty="0" smtClean="0">
                <a:latin typeface="Arial Narrow" pitchFamily="34" charset="0"/>
              </a:rPr>
              <a:t>Size göre neden ders çalış(a)</a:t>
            </a:r>
            <a:r>
              <a:rPr lang="tr-TR" sz="3200" b="1" dirty="0" err="1" smtClean="0">
                <a:latin typeface="Arial Narrow" pitchFamily="34" charset="0"/>
              </a:rPr>
              <a:t>mıyoruz</a:t>
            </a:r>
            <a:r>
              <a:rPr lang="tr-TR" sz="3200" b="1" dirty="0" smtClean="0">
                <a:latin typeface="Arial Narrow" pitchFamily="34" charset="0"/>
              </a:rPr>
              <a:t>?</a:t>
            </a:r>
          </a:p>
        </p:txBody>
      </p:sp>
      <p:sp>
        <p:nvSpPr>
          <p:cNvPr id="8" name="7 Metin kutusu"/>
          <p:cNvSpPr txBox="1"/>
          <p:nvPr/>
        </p:nvSpPr>
        <p:spPr>
          <a:xfrm>
            <a:off x="899592" y="5373216"/>
            <a:ext cx="6232796" cy="584775"/>
          </a:xfrm>
          <a:prstGeom prst="rect">
            <a:avLst/>
          </a:prstGeom>
          <a:noFill/>
        </p:spPr>
        <p:txBody>
          <a:bodyPr wrap="none" rtlCol="0">
            <a:spAutoFit/>
          </a:bodyPr>
          <a:lstStyle/>
          <a:p>
            <a:pPr marL="269875" indent="-269875" algn="ctr">
              <a:buFont typeface="Arial" pitchFamily="34" charset="0"/>
              <a:buChar char="•"/>
            </a:pPr>
            <a:r>
              <a:rPr lang="tr-TR" sz="3200" b="1" dirty="0" smtClean="0">
                <a:latin typeface="Arial Narrow" pitchFamily="34" charset="0"/>
              </a:rPr>
              <a:t>Sizi engelleyen şeyler neler olabilir?</a:t>
            </a:r>
          </a:p>
        </p:txBody>
      </p:sp>
      <p:pic>
        <p:nvPicPr>
          <p:cNvPr id="73731" name="Picture 3" descr="C:\Program Files (x86)\Microsoft Office\MEDIA\CAGCAT10\j0285750.wmf"/>
          <p:cNvPicPr>
            <a:picLocks noChangeAspect="1" noChangeArrowheads="1"/>
          </p:cNvPicPr>
          <p:nvPr/>
        </p:nvPicPr>
        <p:blipFill>
          <a:blip r:embed="rId3" cstate="print"/>
          <a:srcRect/>
          <a:stretch>
            <a:fillRect/>
          </a:stretch>
        </p:blipFill>
        <p:spPr bwMode="auto">
          <a:xfrm>
            <a:off x="1000100" y="2786058"/>
            <a:ext cx="1824228" cy="1121054"/>
          </a:xfrm>
          <a:prstGeom prst="rect">
            <a:avLst/>
          </a:prstGeom>
          <a:noFill/>
        </p:spPr>
      </p:pic>
      <p:pic>
        <p:nvPicPr>
          <p:cNvPr id="73732" name="Picture 4" descr="C:\Program Files (x86)\Microsoft Office\MEDIA\CAGCAT10\j0299763.wmf"/>
          <p:cNvPicPr>
            <a:picLocks noChangeAspect="1" noChangeArrowheads="1"/>
          </p:cNvPicPr>
          <p:nvPr/>
        </p:nvPicPr>
        <p:blipFill>
          <a:blip r:embed="rId4" cstate="print"/>
          <a:srcRect/>
          <a:stretch>
            <a:fillRect/>
          </a:stretch>
        </p:blipFill>
        <p:spPr bwMode="auto">
          <a:xfrm>
            <a:off x="3286116" y="2643182"/>
            <a:ext cx="1827886" cy="1504188"/>
          </a:xfrm>
          <a:prstGeom prst="rect">
            <a:avLst/>
          </a:prstGeom>
          <a:noFill/>
        </p:spPr>
      </p:pic>
      <p:pic>
        <p:nvPicPr>
          <p:cNvPr id="73734" name="Picture 6" descr="https://i.ytimg.com/vi/6Oynbk4KZkc/maxresdefault.jpg"/>
          <p:cNvPicPr>
            <a:picLocks noChangeAspect="1" noChangeArrowheads="1"/>
          </p:cNvPicPr>
          <p:nvPr/>
        </p:nvPicPr>
        <p:blipFill>
          <a:blip r:embed="rId5" cstate="print"/>
          <a:srcRect/>
          <a:stretch>
            <a:fillRect/>
          </a:stretch>
        </p:blipFill>
        <p:spPr bwMode="auto">
          <a:xfrm>
            <a:off x="5429256" y="2571744"/>
            <a:ext cx="3302025" cy="18573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NEDEN DERS ÇALIŞMIYORUZ?</a:t>
            </a:r>
            <a:endParaRPr lang="tr-TR" sz="2500" b="1" dirty="0">
              <a:latin typeface="Arial" pitchFamily="34" charset="0"/>
              <a:cs typeface="Arial" pitchFamily="34" charset="0"/>
            </a:endParaRPr>
          </a:p>
        </p:txBody>
      </p:sp>
      <p:sp>
        <p:nvSpPr>
          <p:cNvPr id="3" name="2 Metin kutusu"/>
          <p:cNvSpPr txBox="1"/>
          <p:nvPr/>
        </p:nvSpPr>
        <p:spPr>
          <a:xfrm>
            <a:off x="771778" y="1285860"/>
            <a:ext cx="7040582" cy="5262979"/>
          </a:xfrm>
          <a:prstGeom prst="rect">
            <a:avLst/>
          </a:prstGeom>
          <a:noFill/>
        </p:spPr>
        <p:txBody>
          <a:bodyPr wrap="none" rtlCol="0">
            <a:spAutoFit/>
          </a:bodyPr>
          <a:lstStyle/>
          <a:p>
            <a:pPr marL="269875" indent="-269875">
              <a:buFont typeface="Arial" pitchFamily="34" charset="0"/>
              <a:buChar char="•"/>
            </a:pPr>
            <a:r>
              <a:rPr lang="tr-TR" sz="2800" b="1" dirty="0" smtClean="0">
                <a:latin typeface="Arial Narrow" pitchFamily="34" charset="0"/>
              </a:rPr>
              <a:t>Eğitim hayatımızdan beklentimiz düşüktür.</a:t>
            </a:r>
          </a:p>
          <a:p>
            <a:pPr marL="269875" indent="-269875">
              <a:buFont typeface="Arial" pitchFamily="34" charset="0"/>
              <a:buChar char="•"/>
            </a:pPr>
            <a:r>
              <a:rPr lang="tr-TR" sz="2800" b="1" dirty="0" smtClean="0">
                <a:latin typeface="Arial Narrow" pitchFamily="34" charset="0"/>
              </a:rPr>
              <a:t>Konular ilgimizi çekmeyebilir.</a:t>
            </a:r>
          </a:p>
          <a:p>
            <a:pPr marL="269875" indent="-269875">
              <a:buFont typeface="Arial" pitchFamily="34" charset="0"/>
              <a:buChar char="•"/>
            </a:pPr>
            <a:r>
              <a:rPr lang="tr-TR" sz="2800" b="1" dirty="0" smtClean="0">
                <a:latin typeface="Arial Narrow" pitchFamily="34" charset="0"/>
              </a:rPr>
              <a:t>Ders çalışmak sıkıcıdır.</a:t>
            </a:r>
          </a:p>
          <a:p>
            <a:pPr marL="269875" indent="-269875">
              <a:buFont typeface="Arial" pitchFamily="34" charset="0"/>
              <a:buChar char="•"/>
            </a:pPr>
            <a:endParaRPr lang="tr-TR" sz="2800" b="1" dirty="0" smtClean="0">
              <a:latin typeface="Arial Narrow" pitchFamily="34" charset="0"/>
            </a:endParaRPr>
          </a:p>
          <a:p>
            <a:pPr marL="269875" indent="-269875">
              <a:buFont typeface="Arial" pitchFamily="34" charset="0"/>
              <a:buChar char="•"/>
            </a:pPr>
            <a:r>
              <a:rPr lang="tr-TR" sz="2800" b="1" dirty="0" smtClean="0">
                <a:latin typeface="Arial Narrow" pitchFamily="34" charset="0"/>
              </a:rPr>
              <a:t>Öğrenme stillerimizi bilmiyoruz.</a:t>
            </a:r>
          </a:p>
          <a:p>
            <a:pPr marL="269875" indent="-269875">
              <a:buFont typeface="Arial" pitchFamily="34" charset="0"/>
              <a:buChar char="•"/>
            </a:pPr>
            <a:r>
              <a:rPr lang="tr-TR" sz="2800" b="1" dirty="0" smtClean="0">
                <a:latin typeface="Arial Narrow" pitchFamily="34" charset="0"/>
              </a:rPr>
              <a:t>Öğrenme yöntemleri ile ilgili bilgi eksiği çoktur.</a:t>
            </a:r>
          </a:p>
          <a:p>
            <a:pPr marL="269875" indent="-269875">
              <a:buFont typeface="Arial" pitchFamily="34" charset="0"/>
              <a:buChar char="•"/>
            </a:pPr>
            <a:r>
              <a:rPr lang="tr-TR" sz="2800" b="1" dirty="0" smtClean="0">
                <a:latin typeface="Arial Narrow" pitchFamily="34" charset="0"/>
              </a:rPr>
              <a:t>Çalışma ortamlarımız uygun değildir.</a:t>
            </a:r>
          </a:p>
          <a:p>
            <a:pPr marL="269875" indent="-269875">
              <a:buFont typeface="Arial" pitchFamily="34" charset="0"/>
              <a:buChar char="•"/>
            </a:pPr>
            <a:endParaRPr lang="tr-TR" sz="2800" b="1" dirty="0" smtClean="0">
              <a:latin typeface="Arial Narrow" pitchFamily="34" charset="0"/>
            </a:endParaRPr>
          </a:p>
          <a:p>
            <a:pPr marL="269875" indent="-269875">
              <a:buFont typeface="Arial" pitchFamily="34" charset="0"/>
              <a:buChar char="•"/>
            </a:pPr>
            <a:r>
              <a:rPr lang="tr-TR" sz="2800" b="1" dirty="0" smtClean="0">
                <a:latin typeface="Arial Narrow" pitchFamily="34" charset="0"/>
              </a:rPr>
              <a:t>Geçmiş dönemden eksiğimiz çoktur.</a:t>
            </a:r>
          </a:p>
          <a:p>
            <a:pPr marL="269875" indent="-269875">
              <a:buFont typeface="Arial" pitchFamily="34" charset="0"/>
              <a:buChar char="•"/>
            </a:pPr>
            <a:endParaRPr lang="tr-TR" sz="2800" b="1" dirty="0" smtClean="0">
              <a:latin typeface="Arial Narrow" pitchFamily="34" charset="0"/>
            </a:endParaRPr>
          </a:p>
          <a:p>
            <a:pPr marL="269875" indent="-269875">
              <a:buFont typeface="Arial" pitchFamily="34" charset="0"/>
              <a:buChar char="•"/>
            </a:pPr>
            <a:r>
              <a:rPr lang="tr-TR" sz="2800" b="1" dirty="0" smtClean="0">
                <a:latin typeface="Arial Narrow" pitchFamily="34" charset="0"/>
              </a:rPr>
              <a:t>Engelleyici çeldiriciler (telefon, arkadaşlar,</a:t>
            </a:r>
          </a:p>
          <a:p>
            <a:pPr marL="269875" indent="-269875"/>
            <a:r>
              <a:rPr lang="tr-TR" sz="2800" b="1" dirty="0" smtClean="0">
                <a:latin typeface="Arial Narrow" pitchFamily="34" charset="0"/>
              </a:rPr>
              <a:t>    bilgisayar vb.) çoktur.</a:t>
            </a:r>
            <a:endParaRPr lang="tr-TR" sz="2800" b="1"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ÖĞRENME STİLLERİMİZİ BİLMİYORUZ.</a:t>
            </a:r>
            <a:endParaRPr lang="tr-TR" sz="2500" b="1" dirty="0">
              <a:latin typeface="Arial" pitchFamily="34" charset="0"/>
              <a:cs typeface="Arial" pitchFamily="34" charset="0"/>
            </a:endParaRPr>
          </a:p>
        </p:txBody>
      </p:sp>
      <p:sp>
        <p:nvSpPr>
          <p:cNvPr id="3" name="2 Metin kutusu"/>
          <p:cNvSpPr txBox="1"/>
          <p:nvPr/>
        </p:nvSpPr>
        <p:spPr>
          <a:xfrm>
            <a:off x="323528" y="1988840"/>
            <a:ext cx="8501122" cy="3539430"/>
          </a:xfrm>
          <a:prstGeom prst="rect">
            <a:avLst/>
          </a:prstGeom>
          <a:noFill/>
        </p:spPr>
        <p:txBody>
          <a:bodyPr wrap="square" rtlCol="0">
            <a:spAutoFit/>
          </a:bodyPr>
          <a:lstStyle/>
          <a:p>
            <a:pPr marL="269875" indent="-269875">
              <a:buFont typeface="Arial" pitchFamily="34" charset="0"/>
              <a:buChar char="•"/>
            </a:pPr>
            <a:r>
              <a:rPr lang="tr-TR" sz="2800" b="1" dirty="0" smtClean="0">
                <a:latin typeface="Arial Narrow" pitchFamily="34" charset="0"/>
              </a:rPr>
              <a:t>Üç temel öğrenme stilinden söz edilmektedir: Görerek öğrenme, yaparak ve dokunarak öğrenme, duyarak öğrenme</a:t>
            </a:r>
          </a:p>
          <a:p>
            <a:pPr marL="269875" indent="-269875"/>
            <a:endParaRPr lang="tr-TR" sz="2800" b="1" dirty="0" smtClean="0">
              <a:latin typeface="Arial Narrow" pitchFamily="34" charset="0"/>
            </a:endParaRPr>
          </a:p>
          <a:p>
            <a:pPr marL="269875" indent="-269875">
              <a:buFont typeface="Arial" pitchFamily="34" charset="0"/>
              <a:buChar char="•"/>
            </a:pPr>
            <a:r>
              <a:rPr lang="tr-TR" sz="2800" b="1" dirty="0" smtClean="0">
                <a:latin typeface="Arial Narrow" pitchFamily="34" charset="0"/>
              </a:rPr>
              <a:t>Beynimizin en iyi nasıl öğrendiğini bilmeli, </a:t>
            </a:r>
            <a:r>
              <a:rPr lang="tr-TR" sz="2800" b="1" i="1" dirty="0" smtClean="0">
                <a:solidFill>
                  <a:srgbClr val="FF0000"/>
                </a:solidFill>
                <a:latin typeface="Arial Narrow" pitchFamily="34" charset="0"/>
              </a:rPr>
              <a:t>“Baskın Öğrenme Stilimizi”</a:t>
            </a:r>
            <a:r>
              <a:rPr lang="tr-TR" sz="2800" b="1" dirty="0" smtClean="0">
                <a:latin typeface="Arial Narrow" pitchFamily="34" charset="0"/>
              </a:rPr>
              <a:t>  tanımalıyız.</a:t>
            </a:r>
          </a:p>
          <a:p>
            <a:pPr marL="269875" indent="-269875"/>
            <a:endParaRPr lang="tr-TR" sz="2800" b="1" dirty="0" smtClean="0">
              <a:latin typeface="Arial Narrow" pitchFamily="34" charset="0"/>
            </a:endParaRPr>
          </a:p>
          <a:p>
            <a:pPr marL="269875" indent="-269875"/>
            <a:endParaRPr lang="tr-TR" sz="2800" b="1" dirty="0" smtClean="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b="1" dirty="0" smtClean="0">
                <a:latin typeface="Arial" pitchFamily="34" charset="0"/>
                <a:cs typeface="Arial" pitchFamily="34" charset="0"/>
              </a:rPr>
              <a:t>ÖĞRENME STİLLERİMİZİ BİLMİYORUZ.</a:t>
            </a:r>
            <a:endParaRPr lang="tr-TR" sz="2500" b="1" dirty="0">
              <a:latin typeface="Arial" pitchFamily="34" charset="0"/>
              <a:cs typeface="Arial" pitchFamily="34" charset="0"/>
            </a:endParaRPr>
          </a:p>
        </p:txBody>
      </p:sp>
      <p:sp>
        <p:nvSpPr>
          <p:cNvPr id="7" name="6 Köşeleri Yuvarlanmış Dikdörtgen Belirtme Çizgisi"/>
          <p:cNvSpPr/>
          <p:nvPr/>
        </p:nvSpPr>
        <p:spPr>
          <a:xfrm>
            <a:off x="571472" y="1340768"/>
            <a:ext cx="7143800" cy="4752528"/>
          </a:xfrm>
          <a:prstGeom prst="wedgeRoundRectCallout">
            <a:avLst>
              <a:gd name="adj1" fmla="val 57311"/>
              <a:gd name="adj2" fmla="val -13100"/>
              <a:gd name="adj3"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2000" b="1" dirty="0" smtClean="0">
              <a:solidFill>
                <a:schemeClr val="tx1"/>
              </a:solidFill>
              <a:latin typeface="Arial" pitchFamily="34" charset="0"/>
              <a:cs typeface="Arial" pitchFamily="34" charset="0"/>
            </a:endParaRPr>
          </a:p>
          <a:p>
            <a:endParaRPr lang="tr-TR" sz="2000" b="1" dirty="0" smtClean="0">
              <a:solidFill>
                <a:schemeClr val="tx1"/>
              </a:solidFill>
              <a:latin typeface="Arial" pitchFamily="34" charset="0"/>
              <a:cs typeface="Arial" pitchFamily="34" charset="0"/>
            </a:endParaRPr>
          </a:p>
          <a:p>
            <a:r>
              <a:rPr lang="tr-TR" sz="2000" b="1" dirty="0" smtClean="0">
                <a:solidFill>
                  <a:schemeClr val="tx1"/>
                </a:solidFill>
                <a:latin typeface="Arial" pitchFamily="34" charset="0"/>
                <a:cs typeface="Arial" pitchFamily="34" charset="0"/>
              </a:rPr>
              <a:t>İnsanlar genellikle 3 yoldan bilgi edinirler.</a:t>
            </a:r>
          </a:p>
          <a:p>
            <a:r>
              <a:rPr lang="tr-TR" sz="2000" b="1" dirty="0" smtClean="0">
                <a:solidFill>
                  <a:schemeClr val="tx1"/>
                </a:solidFill>
                <a:latin typeface="Arial" pitchFamily="34" charset="0"/>
                <a:cs typeface="Arial" pitchFamily="34" charset="0"/>
              </a:rPr>
              <a:t> </a:t>
            </a:r>
          </a:p>
          <a:p>
            <a:pPr lvl="0"/>
            <a:r>
              <a:rPr lang="tr-TR" sz="2000" b="1" dirty="0" smtClean="0">
                <a:solidFill>
                  <a:schemeClr val="tx1"/>
                </a:solidFill>
                <a:latin typeface="Arial" pitchFamily="34" charset="0"/>
                <a:cs typeface="Arial" pitchFamily="34" charset="0"/>
              </a:rPr>
              <a:t>GÖREREK : Görerek ve okuyarak öğrenmeyi tercih ederler. Kendi kendine okuyarak öğrenirler. Renkli şeyleri, grafik ve haritaları tercih ederler.</a:t>
            </a:r>
          </a:p>
          <a:p>
            <a:pPr lvl="0"/>
            <a:endParaRPr lang="tr-TR" sz="2000" b="1" dirty="0" smtClean="0">
              <a:solidFill>
                <a:schemeClr val="tx1"/>
              </a:solidFill>
              <a:latin typeface="Arial" pitchFamily="34" charset="0"/>
              <a:cs typeface="Arial" pitchFamily="34" charset="0"/>
            </a:endParaRPr>
          </a:p>
          <a:p>
            <a:pPr lvl="0"/>
            <a:r>
              <a:rPr lang="tr-TR" sz="2000" b="1" dirty="0" smtClean="0">
                <a:solidFill>
                  <a:schemeClr val="tx1"/>
                </a:solidFill>
                <a:latin typeface="Arial" pitchFamily="34" charset="0"/>
                <a:cs typeface="Arial" pitchFamily="34" charset="0"/>
              </a:rPr>
              <a:t>DUYARAK : İşiterek, dinleyerek ve tartışarak öğrenmeyi tercih ederler.</a:t>
            </a:r>
          </a:p>
          <a:p>
            <a:pPr lvl="0"/>
            <a:endParaRPr lang="tr-TR" sz="2000" b="1" dirty="0" smtClean="0">
              <a:solidFill>
                <a:schemeClr val="tx1"/>
              </a:solidFill>
              <a:latin typeface="Arial" pitchFamily="34" charset="0"/>
              <a:cs typeface="Arial" pitchFamily="34" charset="0"/>
            </a:endParaRPr>
          </a:p>
          <a:p>
            <a:pPr lvl="0"/>
            <a:r>
              <a:rPr lang="tr-TR" sz="2000" b="1" dirty="0" smtClean="0">
                <a:solidFill>
                  <a:schemeClr val="tx1"/>
                </a:solidFill>
                <a:latin typeface="Arial" pitchFamily="34" charset="0"/>
                <a:cs typeface="Arial" pitchFamily="34" charset="0"/>
              </a:rPr>
              <a:t>YAPARAK : Bazılarının aklında hareket enerjisi daha iyi kalır. Bunlar öğrenecekleri şeylerle fiziksel temas kurarak, yaparak öğrenirler. </a:t>
            </a:r>
          </a:p>
          <a:p>
            <a:r>
              <a:rPr lang="tr-TR" sz="2000" b="1" dirty="0" smtClean="0">
                <a:solidFill>
                  <a:schemeClr val="tx1"/>
                </a:solidFill>
                <a:latin typeface="Arial" pitchFamily="34" charset="0"/>
                <a:cs typeface="Arial" pitchFamily="34" charset="0"/>
              </a:rPr>
              <a:t> </a:t>
            </a:r>
          </a:p>
          <a:p>
            <a:endParaRPr lang="tr-TR" sz="2000"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ZİZ S..mp4">
            <a:hlinkClick r:id="" action="ppaction://media"/>
          </p:cNvPr>
          <p:cNvPicPr>
            <a:picLocks noRot="1" noChangeAspect="1"/>
          </p:cNvPicPr>
          <p:nvPr>
            <a:videoFile r:link="rId1"/>
          </p:nvPr>
        </p:nvPicPr>
        <p:blipFill>
          <a:blip r:embed="rId3" cstate="print"/>
          <a:stretch>
            <a:fillRect/>
          </a:stretch>
        </p:blipFill>
        <p:spPr>
          <a:xfrm>
            <a:off x="1547664" y="1124744"/>
            <a:ext cx="5784643" cy="43384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925</TotalTime>
  <Words>1104</Words>
  <Application>Microsoft Office PowerPoint</Application>
  <PresentationFormat>Ekran Gösterisi (4:3)</PresentationFormat>
  <Paragraphs>243</Paragraphs>
  <Slides>29</Slides>
  <Notes>15</Notes>
  <HiddenSlides>0</HiddenSlides>
  <MMClips>3</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İzle, sor, oku, anlat, tekrarla</vt:lpstr>
      <vt:lpstr>Slayt 18</vt:lpstr>
      <vt:lpstr>Slayt 19</vt:lpstr>
      <vt:lpstr>Slayt 20</vt:lpstr>
      <vt:lpstr>Slayt 21</vt:lpstr>
      <vt:lpstr>Slayt 22</vt:lpstr>
      <vt:lpstr>Slayt 23</vt:lpstr>
      <vt:lpstr>Slayt 24</vt:lpstr>
      <vt:lpstr>  </vt:lpstr>
      <vt:lpstr>Slayt 26</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AMAÇLARIN VE ÖNCELİKLERİN BELİRLENMESİ</dc:title>
  <dc:creator>CKML</dc:creator>
  <cp:lastModifiedBy>ilhan</cp:lastModifiedBy>
  <cp:revision>145</cp:revision>
  <dcterms:created xsi:type="dcterms:W3CDTF">2018-10-02T08:59:38Z</dcterms:created>
  <dcterms:modified xsi:type="dcterms:W3CDTF">2018-10-09T12:22:53Z</dcterms:modified>
</cp:coreProperties>
</file>